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1"/>
  </p:notesMasterIdLst>
  <p:handoutMasterIdLst>
    <p:handoutMasterId r:id="rId22"/>
  </p:handoutMasterIdLst>
  <p:sldIdLst>
    <p:sldId id="256" r:id="rId3"/>
    <p:sldId id="323" r:id="rId4"/>
    <p:sldId id="271" r:id="rId5"/>
    <p:sldId id="320" r:id="rId6"/>
    <p:sldId id="321" r:id="rId7"/>
    <p:sldId id="270" r:id="rId8"/>
    <p:sldId id="294" r:id="rId9"/>
    <p:sldId id="272" r:id="rId10"/>
    <p:sldId id="319" r:id="rId11"/>
    <p:sldId id="273" r:id="rId12"/>
    <p:sldId id="315" r:id="rId13"/>
    <p:sldId id="318" r:id="rId14"/>
    <p:sldId id="327" r:id="rId15"/>
    <p:sldId id="281" r:id="rId16"/>
    <p:sldId id="324" r:id="rId17"/>
    <p:sldId id="325" r:id="rId18"/>
    <p:sldId id="326" r:id="rId19"/>
    <p:sldId id="298" r:id="rId20"/>
  </p:sldIdLst>
  <p:sldSz cx="10585450" cy="6858000"/>
  <p:notesSz cx="6789738" cy="99298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8" autoAdjust="0"/>
    <p:restoredTop sz="64323" autoAdjust="0"/>
  </p:normalViewPr>
  <p:slideViewPr>
    <p:cSldViewPr>
      <p:cViewPr>
        <p:scale>
          <a:sx n="92" d="100"/>
          <a:sy n="92" d="100"/>
        </p:scale>
        <p:origin x="-120" y="-474"/>
      </p:cViewPr>
      <p:guideLst>
        <p:guide orient="horz" pos="2160"/>
        <p:guide pos="33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30" y="-96"/>
      </p:cViewPr>
      <p:guideLst>
        <p:guide orient="horz" pos="3127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ANSTO_IAEA\RCA%20meeting%20AGC%20September\Historical%20Health%20chart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NZSNM\Darwin%202011%20conf\Abstract%20prep%20docs\DAT%20Stat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ANZSNM\Darwin%202011%20conf\Abstract%20prep%20docs\DAT%20Sta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AU"/>
              <a:t>Types and Numbers of RCA Health Care Projects Implemented between 1984 and 2011 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3"/>
          <c:order val="0"/>
          <c:tx>
            <c:strRef>
              <c:f>'C:\DOCUME~1\Heather\LOCALS~1\Temp\[Analysis of all Health Sector Projects.xlsx]Time Line'!$B$6</c:f>
              <c:strCache>
                <c:ptCount val="1"/>
                <c:pt idx="0">
                  <c:v>Nuclear Medicine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'C:\DOCUME~1\Heather\LOCALS~1\Temp\[Analysis of all Health Sector Projects.xlsx]Time Line'!$C$3:$AD$3</c:f>
              <c:numCache>
                <c:formatCode>General</c:formatCode>
                <c:ptCount val="28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</c:numCache>
            </c:numRef>
          </c:cat>
          <c:val>
            <c:numRef>
              <c:f>'C:\DOCUME~1\Heather\LOCALS~1\Temp\[Analysis of all Health Sector Projects.xlsx]Time Line'!$C$6:$AD$6</c:f>
              <c:numCache>
                <c:formatCode>General</c:formatCode>
                <c:ptCount val="28"/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1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</c:numCache>
            </c:numRef>
          </c:val>
        </c:ser>
        <c:ser>
          <c:idx val="4"/>
          <c:order val="1"/>
          <c:tx>
            <c:strRef>
              <c:f>'C:\DOCUME~1\Heather\LOCALS~1\Temp\[Analysis of all Health Sector Projects.xlsx]Time Line'!$B$7</c:f>
              <c:strCache>
                <c:ptCount val="1"/>
                <c:pt idx="0">
                  <c:v>Cancer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'C:\DOCUME~1\Heather\LOCALS~1\Temp\[Analysis of all Health Sector Projects.xlsx]Time Line'!$C$3:$AD$3</c:f>
              <c:numCache>
                <c:formatCode>General</c:formatCode>
                <c:ptCount val="28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</c:numCache>
            </c:numRef>
          </c:cat>
          <c:val>
            <c:numRef>
              <c:f>'C:\DOCUME~1\Heather\LOCALS~1\Temp\[Analysis of all Health Sector Projects.xlsx]Time Line'!$C$7:$AD$7</c:f>
              <c:numCache>
                <c:formatCode>General</c:formatCode>
                <c:ptCount val="28"/>
                <c:pt idx="0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3</c:v>
                </c:pt>
                <c:pt idx="18">
                  <c:v>2</c:v>
                </c:pt>
                <c:pt idx="19">
                  <c:v>3</c:v>
                </c:pt>
                <c:pt idx="20">
                  <c:v>2</c:v>
                </c:pt>
                <c:pt idx="21">
                  <c:v>3</c:v>
                </c:pt>
                <c:pt idx="22">
                  <c:v>2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</c:numCache>
            </c:numRef>
          </c:val>
        </c:ser>
        <c:ser>
          <c:idx val="5"/>
          <c:order val="2"/>
          <c:tx>
            <c:strRef>
              <c:f>'C:\DOCUME~1\Heather\LOCALS~1\Temp\[Analysis of all Health Sector Projects.xlsx]Time Line'!$B$8</c:f>
              <c:strCache>
                <c:ptCount val="1"/>
                <c:pt idx="0">
                  <c:v>Medical Physics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'C:\DOCUME~1\Heather\LOCALS~1\Temp\[Analysis of all Health Sector Projects.xlsx]Time Line'!$C$3:$AD$3</c:f>
              <c:numCache>
                <c:formatCode>General</c:formatCode>
                <c:ptCount val="28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</c:numCache>
            </c:numRef>
          </c:cat>
          <c:val>
            <c:numRef>
              <c:f>'C:\DOCUME~1\Heather\LOCALS~1\Temp\[Analysis of all Health Sector Projects.xlsx]Time Line'!$C$8:$AD$8</c:f>
              <c:numCache>
                <c:formatCode>General</c:formatCode>
                <c:ptCount val="28"/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</c:numCache>
            </c:numRef>
          </c:val>
        </c:ser>
        <c:ser>
          <c:idx val="6"/>
          <c:order val="3"/>
          <c:tx>
            <c:strRef>
              <c:f>'C:\DOCUME~1\Heather\LOCALS~1\Temp\[Analysis of all Health Sector Projects.xlsx]Time Line'!$B$9</c:f>
              <c:strCache>
                <c:ptCount val="1"/>
                <c:pt idx="0">
                  <c:v>Bones &amp; Joints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'C:\DOCUME~1\Heather\LOCALS~1\Temp\[Analysis of all Health Sector Projects.xlsx]Time Line'!$C$3:$AD$3</c:f>
              <c:numCache>
                <c:formatCode>General</c:formatCode>
                <c:ptCount val="28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</c:numCache>
            </c:numRef>
          </c:cat>
          <c:val>
            <c:numRef>
              <c:f>'C:\DOCUME~1\Heather\LOCALS~1\Temp\[Analysis of all Health Sector Projects.xlsx]Time Line'!$C$9:$AD$9</c:f>
              <c:numCache>
                <c:formatCode>General</c:formatCode>
                <c:ptCount val="28"/>
                <c:pt idx="19">
                  <c:v>2</c:v>
                </c:pt>
                <c:pt idx="20">
                  <c:v>2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</c:numCache>
            </c:numRef>
          </c:val>
        </c:ser>
        <c:ser>
          <c:idx val="0"/>
          <c:order val="4"/>
          <c:tx>
            <c:strRef>
              <c:f>'C:\DOCUME~1\Heather\LOCALS~1\Temp\[Analysis of all Health Sector Projects.xlsx]Time Line'!$B$4</c:f>
              <c:strCache>
                <c:ptCount val="1"/>
                <c:pt idx="0">
                  <c:v>Radoimmunoassay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'C:\DOCUME~1\Heather\LOCALS~1\Temp\[Analysis of all Health Sector Projects.xlsx]Time Line'!$C$3:$AD$3</c:f>
              <c:numCache>
                <c:formatCode>General</c:formatCode>
                <c:ptCount val="28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</c:numCache>
            </c:numRef>
          </c:cat>
          <c:val>
            <c:numRef>
              <c:f>'C:\DOCUME~1\Heather\LOCALS~1\Temp\[Analysis of all Health Sector Projects.xlsx]Time Line'!$C$4:$AD$4</c:f>
              <c:numCache>
                <c:formatCode>General</c:formatCode>
                <c:ptCount val="28"/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</c:ser>
        <c:ser>
          <c:idx val="1"/>
          <c:order val="5"/>
          <c:tx>
            <c:strRef>
              <c:f>'C:\DOCUME~1\Heather\LOCALS~1\Temp\[Analysis of all Health Sector Projects.xlsx]Time Line'!$B$5</c:f>
              <c:strCache>
                <c:ptCount val="1"/>
                <c:pt idx="0">
                  <c:v>Tissue Grafts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txPr>
              <a:bodyPr/>
              <a:lstStyle/>
              <a:p>
                <a:pPr>
                  <a:defRPr b="1" i="0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'C:\DOCUME~1\Heather\LOCALS~1\Temp\[Analysis of all Health Sector Projects.xlsx]Time Line'!$C$3:$AD$3</c:f>
              <c:numCache>
                <c:formatCode>General</c:formatCode>
                <c:ptCount val="28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</c:numCache>
            </c:numRef>
          </c:cat>
          <c:val>
            <c:numRef>
              <c:f>'C:\DOCUME~1\Heather\LOCALS~1\Temp\[Analysis of all Health Sector Projects.xlsx]Time Line'!$C$5:$AD$5</c:f>
              <c:numCache>
                <c:formatCode>General</c:formatCode>
                <c:ptCount val="28"/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21587840"/>
        <c:axId val="21589376"/>
        <c:axId val="0"/>
      </c:bar3DChart>
      <c:catAx>
        <c:axId val="21587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en-US"/>
          </a:p>
        </c:txPr>
        <c:crossAx val="21589376"/>
        <c:crosses val="autoZero"/>
        <c:auto val="1"/>
        <c:lblAlgn val="ctr"/>
        <c:lblOffset val="100"/>
        <c:noMultiLvlLbl val="0"/>
      </c:catAx>
      <c:valAx>
        <c:axId val="21589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1587840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400" dirty="0">
                <a:latin typeface="Calibri" pitchFamily="34" charset="0"/>
              </a:rPr>
              <a:t>Countries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Countries</c:v>
                </c:pt>
              </c:strCache>
            </c:strRef>
          </c:tx>
          <c:spPr>
            <a:solidFill>
              <a:srgbClr val="2E7B03"/>
            </a:solidFill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1995</c:v>
                </c:pt>
                <c:pt idx="1">
                  <c:v>2000</c:v>
                </c:pt>
                <c:pt idx="2">
                  <c:v>2005</c:v>
                </c:pt>
                <c:pt idx="3">
                  <c:v>2010</c:v>
                </c:pt>
                <c:pt idx="4">
                  <c:v>2012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17</c:v>
                </c:pt>
                <c:pt idx="2">
                  <c:v>14</c:v>
                </c:pt>
                <c:pt idx="3">
                  <c:v>19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0031744"/>
        <c:axId val="80033280"/>
      </c:barChart>
      <c:catAx>
        <c:axId val="80031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 i="0" baseline="0">
                <a:latin typeface="Calibri" pitchFamily="34" charset="0"/>
              </a:defRPr>
            </a:pPr>
            <a:endParaRPr lang="en-US"/>
          </a:p>
        </c:txPr>
        <c:crossAx val="80033280"/>
        <c:crosses val="autoZero"/>
        <c:auto val="1"/>
        <c:lblAlgn val="ctr"/>
        <c:lblOffset val="100"/>
        <c:noMultiLvlLbl val="0"/>
      </c:catAx>
      <c:valAx>
        <c:axId val="80033280"/>
        <c:scaling>
          <c:orientation val="minMax"/>
          <c:max val="3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 i="0" baseline="0">
                <a:latin typeface="Calibri" pitchFamily="34" charset="0"/>
              </a:defRPr>
            </a:pPr>
            <a:endParaRPr lang="en-US"/>
          </a:p>
        </c:txPr>
        <c:crossAx val="80031744"/>
        <c:crosses val="autoZero"/>
        <c:crossBetween val="between"/>
        <c:majorUnit val="5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400" baseline="0" dirty="0">
                <a:latin typeface="Calibri" pitchFamily="34" charset="0"/>
              </a:rPr>
              <a:t>Students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Sheet1!$P$40</c:f>
              <c:strCache>
                <c:ptCount val="1"/>
                <c:pt idx="0">
                  <c:v>Students</c:v>
                </c:pt>
              </c:strCache>
            </c:strRef>
          </c:tx>
          <c:spPr>
            <a:ln w="69850">
              <a:solidFill>
                <a:srgbClr val="1F497D">
                  <a:lumMod val="75000"/>
                </a:srgbClr>
              </a:solidFill>
            </a:ln>
          </c:spPr>
          <c:marker>
            <c:symbol val="none"/>
          </c:marker>
          <c:cat>
            <c:numRef>
              <c:f>Sheet1!$O$41:$O$57</c:f>
              <c:numCache>
                <c:formatCode>General</c:formatCode>
                <c:ptCount val="17"/>
                <c:pt idx="0">
                  <c:v>1995</c:v>
                </c:pt>
                <c:pt idx="5">
                  <c:v>2000</c:v>
                </c:pt>
                <c:pt idx="10">
                  <c:v>2005</c:v>
                </c:pt>
                <c:pt idx="16">
                  <c:v>2012</c:v>
                </c:pt>
              </c:numCache>
            </c:numRef>
          </c:cat>
          <c:val>
            <c:numRef>
              <c:f>Sheet1!$P$41:$P$57</c:f>
              <c:numCache>
                <c:formatCode>General</c:formatCode>
                <c:ptCount val="17"/>
                <c:pt idx="0">
                  <c:v>20</c:v>
                </c:pt>
                <c:pt idx="1">
                  <c:v>13</c:v>
                </c:pt>
                <c:pt idx="2">
                  <c:v>13</c:v>
                </c:pt>
                <c:pt idx="3">
                  <c:v>13</c:v>
                </c:pt>
                <c:pt idx="4">
                  <c:v>150</c:v>
                </c:pt>
                <c:pt idx="5">
                  <c:v>345</c:v>
                </c:pt>
                <c:pt idx="6">
                  <c:v>300</c:v>
                </c:pt>
                <c:pt idx="7">
                  <c:v>274</c:v>
                </c:pt>
                <c:pt idx="8">
                  <c:v>160</c:v>
                </c:pt>
                <c:pt idx="9">
                  <c:v>160</c:v>
                </c:pt>
                <c:pt idx="10">
                  <c:v>160</c:v>
                </c:pt>
                <c:pt idx="11">
                  <c:v>170</c:v>
                </c:pt>
                <c:pt idx="12">
                  <c:v>200</c:v>
                </c:pt>
                <c:pt idx="13">
                  <c:v>230</c:v>
                </c:pt>
                <c:pt idx="14">
                  <c:v>250</c:v>
                </c:pt>
                <c:pt idx="15">
                  <c:v>331</c:v>
                </c:pt>
                <c:pt idx="16">
                  <c:v>467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0065664"/>
        <c:axId val="80067200"/>
      </c:lineChart>
      <c:catAx>
        <c:axId val="80065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800" b="1" i="0" baseline="0">
                <a:latin typeface="Calibri" pitchFamily="34" charset="0"/>
              </a:defRPr>
            </a:pPr>
            <a:endParaRPr lang="en-US"/>
          </a:p>
        </c:txPr>
        <c:crossAx val="80067200"/>
        <c:crosses val="autoZero"/>
        <c:auto val="1"/>
        <c:lblAlgn val="ctr"/>
        <c:lblOffset val="100"/>
        <c:noMultiLvlLbl val="0"/>
      </c:catAx>
      <c:valAx>
        <c:axId val="8006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 i="0" baseline="0">
                <a:latin typeface="Calibri" pitchFamily="34" charset="0"/>
              </a:defRPr>
            </a:pPr>
            <a:endParaRPr lang="en-US"/>
          </a:p>
        </c:txPr>
        <c:crossAx val="80065664"/>
        <c:crosses val="autoZero"/>
        <c:crossBetween val="between"/>
        <c:majorUnit val="100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05182D-4CBD-41B1-A091-7B0CCB0E031C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7D249B90-EB16-4F40-97A3-29FA33DC4E3B}">
      <dgm:prSet phldrT="[Text]" custT="1"/>
      <dgm:spPr/>
      <dgm:t>
        <a:bodyPr/>
        <a:lstStyle/>
        <a:p>
          <a:r>
            <a:rPr lang="en-AU" sz="2400" b="0" dirty="0" smtClean="0">
              <a:solidFill>
                <a:schemeClr val="tx1"/>
              </a:solidFill>
            </a:rPr>
            <a:t>Radiation Oncology</a:t>
          </a:r>
        </a:p>
        <a:p>
          <a:r>
            <a:rPr lang="en-AU" sz="1800" dirty="0" smtClean="0">
              <a:solidFill>
                <a:schemeClr val="tx1">
                  <a:lumMod val="65000"/>
                  <a:lumOff val="35000"/>
                </a:schemeClr>
              </a:solidFill>
            </a:rPr>
            <a:t>Treatment Planning</a:t>
          </a:r>
          <a:endParaRPr lang="en-AU" sz="180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110E426-2432-45A2-9D80-B3A05CAEA72E}" type="parTrans" cxnId="{69C50C54-86A7-4212-9893-65AFEACF93BE}">
      <dgm:prSet/>
      <dgm:spPr/>
      <dgm:t>
        <a:bodyPr/>
        <a:lstStyle/>
        <a:p>
          <a:endParaRPr lang="en-AU"/>
        </a:p>
      </dgm:t>
    </dgm:pt>
    <dgm:pt modelId="{CDB52127-0608-4B41-A5AC-4381B5C3E6DD}" type="sibTrans" cxnId="{69C50C54-86A7-4212-9893-65AFEACF93BE}">
      <dgm:prSet/>
      <dgm:spPr/>
      <dgm:t>
        <a:bodyPr/>
        <a:lstStyle/>
        <a:p>
          <a:endParaRPr lang="en-AU"/>
        </a:p>
      </dgm:t>
    </dgm:pt>
    <dgm:pt modelId="{8A48170F-6CD3-469F-93B2-2D9821C88217}">
      <dgm:prSet phldrT="[Text]"/>
      <dgm:spPr/>
      <dgm:t>
        <a:bodyPr/>
        <a:lstStyle/>
        <a:p>
          <a:r>
            <a:rPr lang="en-AU" dirty="0" smtClean="0">
              <a:solidFill>
                <a:schemeClr val="accent2">
                  <a:lumMod val="75000"/>
                </a:schemeClr>
              </a:solidFill>
            </a:rPr>
            <a:t>Nuclear Medicine</a:t>
          </a:r>
          <a:endParaRPr lang="en-AU" dirty="0">
            <a:solidFill>
              <a:schemeClr val="accent2">
                <a:lumMod val="75000"/>
              </a:schemeClr>
            </a:solidFill>
          </a:endParaRPr>
        </a:p>
      </dgm:t>
    </dgm:pt>
    <dgm:pt modelId="{C43B7F6D-ECE9-457D-9476-6CCE81CA6262}" type="parTrans" cxnId="{7DBFEE76-20A3-497D-AAC9-9EE18BAD44E5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en-AU"/>
        </a:p>
      </dgm:t>
    </dgm:pt>
    <dgm:pt modelId="{0D503C6F-ED5F-4333-AF87-B5A9F4D09B7D}" type="sibTrans" cxnId="{7DBFEE76-20A3-497D-AAC9-9EE18BAD44E5}">
      <dgm:prSet/>
      <dgm:spPr/>
      <dgm:t>
        <a:bodyPr/>
        <a:lstStyle/>
        <a:p>
          <a:endParaRPr lang="en-AU"/>
        </a:p>
      </dgm:t>
    </dgm:pt>
    <dgm:pt modelId="{ADDE537B-ED1F-430B-BCB7-C86F1F11A9E2}">
      <dgm:prSet phldrT="[Text]"/>
      <dgm:spPr/>
      <dgm:t>
        <a:bodyPr/>
        <a:lstStyle/>
        <a:p>
          <a:r>
            <a:rPr lang="en-AU" dirty="0" smtClean="0">
              <a:solidFill>
                <a:srgbClr val="663300"/>
              </a:solidFill>
            </a:rPr>
            <a:t>Medical Physics</a:t>
          </a:r>
          <a:endParaRPr lang="en-AU" dirty="0">
            <a:solidFill>
              <a:srgbClr val="663300"/>
            </a:solidFill>
          </a:endParaRPr>
        </a:p>
      </dgm:t>
    </dgm:pt>
    <dgm:pt modelId="{907E6110-ED4F-4903-AC63-34F3FA21B1B0}" type="parTrans" cxnId="{EFF4FC7C-5D46-4B0E-B19E-FDD155A8FC14}">
      <dgm:prSet/>
      <dgm:spPr>
        <a:solidFill>
          <a:schemeClr val="tx2">
            <a:lumMod val="65000"/>
            <a:lumOff val="35000"/>
          </a:schemeClr>
        </a:solidFill>
      </dgm:spPr>
      <dgm:t>
        <a:bodyPr/>
        <a:lstStyle/>
        <a:p>
          <a:endParaRPr lang="en-AU">
            <a:solidFill>
              <a:schemeClr val="tx2">
                <a:lumMod val="65000"/>
                <a:lumOff val="35000"/>
              </a:schemeClr>
            </a:solidFill>
          </a:endParaRPr>
        </a:p>
      </dgm:t>
    </dgm:pt>
    <dgm:pt modelId="{45D3F2EF-45D1-49C7-B3A3-73797C956708}" type="sibTrans" cxnId="{EFF4FC7C-5D46-4B0E-B19E-FDD155A8FC14}">
      <dgm:prSet/>
      <dgm:spPr/>
      <dgm:t>
        <a:bodyPr/>
        <a:lstStyle/>
        <a:p>
          <a:endParaRPr lang="en-AU"/>
        </a:p>
      </dgm:t>
    </dgm:pt>
    <dgm:pt modelId="{C93F8623-2E2C-4E74-9F71-A75CB743612A}">
      <dgm:prSet phldrT="[Text]"/>
      <dgm:spPr/>
      <dgm:t>
        <a:bodyPr/>
        <a:lstStyle/>
        <a:p>
          <a:r>
            <a:rPr lang="en-AU" dirty="0" smtClean="0">
              <a:solidFill>
                <a:srgbClr val="C00000"/>
              </a:solidFill>
            </a:rPr>
            <a:t>Radiology</a:t>
          </a:r>
          <a:endParaRPr lang="en-AU" dirty="0">
            <a:solidFill>
              <a:srgbClr val="C00000"/>
            </a:solidFill>
          </a:endParaRPr>
        </a:p>
      </dgm:t>
    </dgm:pt>
    <dgm:pt modelId="{82D6A6ED-50BF-4B92-86B6-937CDE30185D}" type="parTrans" cxnId="{6506B533-ED8E-4337-9B99-5A54C94181DE}">
      <dgm:prSet/>
      <dgm:spPr>
        <a:solidFill>
          <a:srgbClr val="C00000"/>
        </a:solidFill>
      </dgm:spPr>
      <dgm:t>
        <a:bodyPr/>
        <a:lstStyle/>
        <a:p>
          <a:endParaRPr lang="en-AU"/>
        </a:p>
      </dgm:t>
    </dgm:pt>
    <dgm:pt modelId="{14B837F9-FCBD-496F-AAB4-2CF45D36570A}" type="sibTrans" cxnId="{6506B533-ED8E-4337-9B99-5A54C94181DE}">
      <dgm:prSet/>
      <dgm:spPr/>
      <dgm:t>
        <a:bodyPr/>
        <a:lstStyle/>
        <a:p>
          <a:endParaRPr lang="en-AU"/>
        </a:p>
      </dgm:t>
    </dgm:pt>
    <dgm:pt modelId="{D249A923-A1A8-433F-BE0F-DCF52FC0E90B}">
      <dgm:prSet custScaleX="58491" custScaleY="55692"/>
      <dgm:spPr/>
      <dgm:t>
        <a:bodyPr/>
        <a:lstStyle/>
        <a:p>
          <a:endParaRPr lang="en-AU" dirty="0"/>
        </a:p>
      </dgm:t>
    </dgm:pt>
    <dgm:pt modelId="{66763B44-06D7-4C5D-93B6-4FC600A25843}" type="parTrans" cxnId="{340F0BFE-124D-4E60-B5E8-29ED8772ECA9}">
      <dgm:prSet/>
      <dgm:spPr/>
      <dgm:t>
        <a:bodyPr/>
        <a:lstStyle/>
        <a:p>
          <a:endParaRPr lang="en-AU"/>
        </a:p>
      </dgm:t>
    </dgm:pt>
    <dgm:pt modelId="{D8B3F547-A2EF-41CE-B3EA-546C4DF3F653}" type="sibTrans" cxnId="{340F0BFE-124D-4E60-B5E8-29ED8772ECA9}">
      <dgm:prSet/>
      <dgm:spPr/>
      <dgm:t>
        <a:bodyPr/>
        <a:lstStyle/>
        <a:p>
          <a:endParaRPr lang="en-AU"/>
        </a:p>
      </dgm:t>
    </dgm:pt>
    <dgm:pt modelId="{046BF30B-18DE-4EBF-81A1-E4E5E9777349}" type="pres">
      <dgm:prSet presAssocID="{B305182D-4CBD-41B1-A091-7B0CCB0E031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AF88582A-8A98-4D46-AF52-8BB69AF26430}" type="pres">
      <dgm:prSet presAssocID="{7D249B90-EB16-4F40-97A3-29FA33DC4E3B}" presName="centerShape" presStyleLbl="node0" presStyleIdx="0" presStyleCnt="1" custScaleX="107736" custScaleY="97204"/>
      <dgm:spPr/>
      <dgm:t>
        <a:bodyPr/>
        <a:lstStyle/>
        <a:p>
          <a:endParaRPr lang="en-AU"/>
        </a:p>
      </dgm:t>
    </dgm:pt>
    <dgm:pt modelId="{A9EA70B4-C052-43D8-AE90-02DC78EF19E5}" type="pres">
      <dgm:prSet presAssocID="{C43B7F6D-ECE9-457D-9476-6CCE81CA6262}" presName="parTrans" presStyleLbl="bgSibTrans2D1" presStyleIdx="0" presStyleCnt="3"/>
      <dgm:spPr/>
      <dgm:t>
        <a:bodyPr/>
        <a:lstStyle/>
        <a:p>
          <a:endParaRPr lang="en-AU"/>
        </a:p>
      </dgm:t>
    </dgm:pt>
    <dgm:pt modelId="{F6BEC163-5000-475C-947E-E18AE15BFB8B}" type="pres">
      <dgm:prSet presAssocID="{8A48170F-6CD3-469F-93B2-2D9821C88217}" presName="node" presStyleLbl="node1" presStyleIdx="0" presStyleCnt="3" custScaleX="67086" custScaleY="5769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1367C80-4C43-4E1C-A381-0415C41EB6A2}" type="pres">
      <dgm:prSet presAssocID="{907E6110-ED4F-4903-AC63-34F3FA21B1B0}" presName="parTrans" presStyleLbl="bgSibTrans2D1" presStyleIdx="1" presStyleCnt="3"/>
      <dgm:spPr/>
      <dgm:t>
        <a:bodyPr/>
        <a:lstStyle/>
        <a:p>
          <a:endParaRPr lang="en-AU"/>
        </a:p>
      </dgm:t>
    </dgm:pt>
    <dgm:pt modelId="{06099B9B-7710-4706-A42C-1DFDB0AB1419}" type="pres">
      <dgm:prSet presAssocID="{ADDE537B-ED1F-430B-BCB7-C86F1F11A9E2}" presName="node" presStyleLbl="node1" presStyleIdx="1" presStyleCnt="3" custScaleX="68868" custScaleY="53088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3F8D3FE-0697-4FA8-A3F9-F4CA8366AA64}" type="pres">
      <dgm:prSet presAssocID="{82D6A6ED-50BF-4B92-86B6-937CDE30185D}" presName="parTrans" presStyleLbl="bgSibTrans2D1" presStyleIdx="2" presStyleCnt="3"/>
      <dgm:spPr/>
      <dgm:t>
        <a:bodyPr/>
        <a:lstStyle/>
        <a:p>
          <a:endParaRPr lang="en-AU"/>
        </a:p>
      </dgm:t>
    </dgm:pt>
    <dgm:pt modelId="{FED46612-20B4-4B0F-952D-66B8E107F962}" type="pres">
      <dgm:prSet presAssocID="{C93F8623-2E2C-4E74-9F71-A75CB743612A}" presName="node" presStyleLbl="node1" presStyleIdx="2" presStyleCnt="3" custScaleX="58491" custScaleY="5569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340F0BFE-124D-4E60-B5E8-29ED8772ECA9}" srcId="{B305182D-4CBD-41B1-A091-7B0CCB0E031C}" destId="{D249A923-A1A8-433F-BE0F-DCF52FC0E90B}" srcOrd="1" destOrd="0" parTransId="{66763B44-06D7-4C5D-93B6-4FC600A25843}" sibTransId="{D8B3F547-A2EF-41CE-B3EA-546C4DF3F653}"/>
    <dgm:cxn modelId="{6232C5A7-1617-474B-B083-FC8F2D9B2FAB}" type="presOf" srcId="{C43B7F6D-ECE9-457D-9476-6CCE81CA6262}" destId="{A9EA70B4-C052-43D8-AE90-02DC78EF19E5}" srcOrd="0" destOrd="0" presId="urn:microsoft.com/office/officeart/2005/8/layout/radial4"/>
    <dgm:cxn modelId="{69C50C54-86A7-4212-9893-65AFEACF93BE}" srcId="{B305182D-4CBD-41B1-A091-7B0CCB0E031C}" destId="{7D249B90-EB16-4F40-97A3-29FA33DC4E3B}" srcOrd="0" destOrd="0" parTransId="{D110E426-2432-45A2-9D80-B3A05CAEA72E}" sibTransId="{CDB52127-0608-4B41-A5AC-4381B5C3E6DD}"/>
    <dgm:cxn modelId="{7DBFEE76-20A3-497D-AAC9-9EE18BAD44E5}" srcId="{7D249B90-EB16-4F40-97A3-29FA33DC4E3B}" destId="{8A48170F-6CD3-469F-93B2-2D9821C88217}" srcOrd="0" destOrd="0" parTransId="{C43B7F6D-ECE9-457D-9476-6CCE81CA6262}" sibTransId="{0D503C6F-ED5F-4333-AF87-B5A9F4D09B7D}"/>
    <dgm:cxn modelId="{3ED2E0CD-53A5-4914-A9AE-088F358BD073}" type="presOf" srcId="{B305182D-4CBD-41B1-A091-7B0CCB0E031C}" destId="{046BF30B-18DE-4EBF-81A1-E4E5E9777349}" srcOrd="0" destOrd="0" presId="urn:microsoft.com/office/officeart/2005/8/layout/radial4"/>
    <dgm:cxn modelId="{EFF4FC7C-5D46-4B0E-B19E-FDD155A8FC14}" srcId="{7D249B90-EB16-4F40-97A3-29FA33DC4E3B}" destId="{ADDE537B-ED1F-430B-BCB7-C86F1F11A9E2}" srcOrd="1" destOrd="0" parTransId="{907E6110-ED4F-4903-AC63-34F3FA21B1B0}" sibTransId="{45D3F2EF-45D1-49C7-B3A3-73797C956708}"/>
    <dgm:cxn modelId="{CB2BDD99-D134-466E-ACBC-34BE8F29E65D}" type="presOf" srcId="{C93F8623-2E2C-4E74-9F71-A75CB743612A}" destId="{FED46612-20B4-4B0F-952D-66B8E107F962}" srcOrd="0" destOrd="0" presId="urn:microsoft.com/office/officeart/2005/8/layout/radial4"/>
    <dgm:cxn modelId="{6506B533-ED8E-4337-9B99-5A54C94181DE}" srcId="{7D249B90-EB16-4F40-97A3-29FA33DC4E3B}" destId="{C93F8623-2E2C-4E74-9F71-A75CB743612A}" srcOrd="2" destOrd="0" parTransId="{82D6A6ED-50BF-4B92-86B6-937CDE30185D}" sibTransId="{14B837F9-FCBD-496F-AAB4-2CF45D36570A}"/>
    <dgm:cxn modelId="{912D8415-77FC-4298-9E45-D68D1B524DD4}" type="presOf" srcId="{7D249B90-EB16-4F40-97A3-29FA33DC4E3B}" destId="{AF88582A-8A98-4D46-AF52-8BB69AF26430}" srcOrd="0" destOrd="0" presId="urn:microsoft.com/office/officeart/2005/8/layout/radial4"/>
    <dgm:cxn modelId="{74A371E6-B543-4C55-85B5-F77EEB39F613}" type="presOf" srcId="{907E6110-ED4F-4903-AC63-34F3FA21B1B0}" destId="{21367C80-4C43-4E1C-A381-0415C41EB6A2}" srcOrd="0" destOrd="0" presId="urn:microsoft.com/office/officeart/2005/8/layout/radial4"/>
    <dgm:cxn modelId="{39FC0689-5C67-4199-B5E6-0E9064587E71}" type="presOf" srcId="{ADDE537B-ED1F-430B-BCB7-C86F1F11A9E2}" destId="{06099B9B-7710-4706-A42C-1DFDB0AB1419}" srcOrd="0" destOrd="0" presId="urn:microsoft.com/office/officeart/2005/8/layout/radial4"/>
    <dgm:cxn modelId="{0DB4B276-494D-41F4-9BDC-47F0DFEF9EC9}" type="presOf" srcId="{8A48170F-6CD3-469F-93B2-2D9821C88217}" destId="{F6BEC163-5000-475C-947E-E18AE15BFB8B}" srcOrd="0" destOrd="0" presId="urn:microsoft.com/office/officeart/2005/8/layout/radial4"/>
    <dgm:cxn modelId="{FC43C195-5A31-4D52-BB94-12EEDD50C884}" type="presOf" srcId="{82D6A6ED-50BF-4B92-86B6-937CDE30185D}" destId="{83F8D3FE-0697-4FA8-A3F9-F4CA8366AA64}" srcOrd="0" destOrd="0" presId="urn:microsoft.com/office/officeart/2005/8/layout/radial4"/>
    <dgm:cxn modelId="{0D4C5997-30E5-4AC7-A229-7791A97AF47E}" type="presParOf" srcId="{046BF30B-18DE-4EBF-81A1-E4E5E9777349}" destId="{AF88582A-8A98-4D46-AF52-8BB69AF26430}" srcOrd="0" destOrd="0" presId="urn:microsoft.com/office/officeart/2005/8/layout/radial4"/>
    <dgm:cxn modelId="{8967854D-C7BE-4EC2-A942-4073DF7A348E}" type="presParOf" srcId="{046BF30B-18DE-4EBF-81A1-E4E5E9777349}" destId="{A9EA70B4-C052-43D8-AE90-02DC78EF19E5}" srcOrd="1" destOrd="0" presId="urn:microsoft.com/office/officeart/2005/8/layout/radial4"/>
    <dgm:cxn modelId="{D8446A38-EC3B-48D2-A2AE-7174C3AF098A}" type="presParOf" srcId="{046BF30B-18DE-4EBF-81A1-E4E5E9777349}" destId="{F6BEC163-5000-475C-947E-E18AE15BFB8B}" srcOrd="2" destOrd="0" presId="urn:microsoft.com/office/officeart/2005/8/layout/radial4"/>
    <dgm:cxn modelId="{662BC6BF-C0B2-438E-886E-274F29E941D0}" type="presParOf" srcId="{046BF30B-18DE-4EBF-81A1-E4E5E9777349}" destId="{21367C80-4C43-4E1C-A381-0415C41EB6A2}" srcOrd="3" destOrd="0" presId="urn:microsoft.com/office/officeart/2005/8/layout/radial4"/>
    <dgm:cxn modelId="{3A0AF7B5-D22D-45A9-A227-1832A78F8900}" type="presParOf" srcId="{046BF30B-18DE-4EBF-81A1-E4E5E9777349}" destId="{06099B9B-7710-4706-A42C-1DFDB0AB1419}" srcOrd="4" destOrd="0" presId="urn:microsoft.com/office/officeart/2005/8/layout/radial4"/>
    <dgm:cxn modelId="{C4C8E443-D867-41ED-9327-B8BBA74DB28F}" type="presParOf" srcId="{046BF30B-18DE-4EBF-81A1-E4E5E9777349}" destId="{83F8D3FE-0697-4FA8-A3F9-F4CA8366AA64}" srcOrd="5" destOrd="0" presId="urn:microsoft.com/office/officeart/2005/8/layout/radial4"/>
    <dgm:cxn modelId="{D7302B1B-C765-450B-8137-ADC07A2FF266}" type="presParOf" srcId="{046BF30B-18DE-4EBF-81A1-E4E5E9777349}" destId="{FED46612-20B4-4B0F-952D-66B8E107F96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88582A-8A98-4D46-AF52-8BB69AF26430}">
      <dsp:nvSpPr>
        <dsp:cNvPr id="0" name=""/>
        <dsp:cNvSpPr/>
      </dsp:nvSpPr>
      <dsp:spPr>
        <a:xfrm>
          <a:off x="2833668" y="2831377"/>
          <a:ext cx="2566933" cy="23159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400" b="0" kern="1200" dirty="0" smtClean="0">
              <a:solidFill>
                <a:schemeClr val="tx1"/>
              </a:solidFill>
            </a:rPr>
            <a:t>Radiation Oncology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Treatment Planning</a:t>
          </a:r>
          <a:endParaRPr lang="en-AU" sz="1800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3209587" y="3170547"/>
        <a:ext cx="1815095" cy="1637656"/>
      </dsp:txXfrm>
    </dsp:sp>
    <dsp:sp modelId="{A9EA70B4-C052-43D8-AE90-02DC78EF19E5}">
      <dsp:nvSpPr>
        <dsp:cNvPr id="0" name=""/>
        <dsp:cNvSpPr/>
      </dsp:nvSpPr>
      <dsp:spPr>
        <a:xfrm rot="12900000">
          <a:off x="1256317" y="2322160"/>
          <a:ext cx="1929349" cy="67904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BEC163-5000-475C-947E-E18AE15BFB8B}">
      <dsp:nvSpPr>
        <dsp:cNvPr id="0" name=""/>
        <dsp:cNvSpPr/>
      </dsp:nvSpPr>
      <dsp:spPr>
        <a:xfrm>
          <a:off x="671537" y="1585983"/>
          <a:ext cx="1518480" cy="10447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>
              <a:solidFill>
                <a:schemeClr val="accent2">
                  <a:lumMod val="75000"/>
                </a:schemeClr>
              </a:solidFill>
            </a:rPr>
            <a:t>Nuclear Medicine</a:t>
          </a:r>
          <a:endParaRPr lang="en-AU" sz="17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702137" y="1616583"/>
        <a:ext cx="1457280" cy="983569"/>
      </dsp:txXfrm>
    </dsp:sp>
    <dsp:sp modelId="{21367C80-4C43-4E1C-A381-0415C41EB6A2}">
      <dsp:nvSpPr>
        <dsp:cNvPr id="0" name=""/>
        <dsp:cNvSpPr/>
      </dsp:nvSpPr>
      <dsp:spPr>
        <a:xfrm rot="16200000">
          <a:off x="3114754" y="1372796"/>
          <a:ext cx="2004759" cy="679045"/>
        </a:xfrm>
        <a:prstGeom prst="leftArrow">
          <a:avLst>
            <a:gd name="adj1" fmla="val 60000"/>
            <a:gd name="adj2" fmla="val 50000"/>
          </a:avLst>
        </a:prstGeom>
        <a:solidFill>
          <a:schemeClr val="tx2">
            <a:lumMod val="65000"/>
            <a:lumOff val="3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099B9B-7710-4706-A42C-1DFDB0AB1419}">
      <dsp:nvSpPr>
        <dsp:cNvPr id="0" name=""/>
        <dsp:cNvSpPr/>
      </dsp:nvSpPr>
      <dsp:spPr>
        <a:xfrm>
          <a:off x="3337726" y="229284"/>
          <a:ext cx="1558815" cy="96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>
              <a:solidFill>
                <a:srgbClr val="663300"/>
              </a:solidFill>
            </a:rPr>
            <a:t>Medical Physics</a:t>
          </a:r>
          <a:endParaRPr lang="en-AU" sz="1700" kern="1200" dirty="0">
            <a:solidFill>
              <a:srgbClr val="663300"/>
            </a:solidFill>
          </a:endParaRPr>
        </a:p>
      </dsp:txBody>
      <dsp:txXfrm>
        <a:off x="3365882" y="257440"/>
        <a:ext cx="1502503" cy="904998"/>
      </dsp:txXfrm>
    </dsp:sp>
    <dsp:sp modelId="{83F8D3FE-0697-4FA8-A3F9-F4CA8366AA64}">
      <dsp:nvSpPr>
        <dsp:cNvPr id="0" name=""/>
        <dsp:cNvSpPr/>
      </dsp:nvSpPr>
      <dsp:spPr>
        <a:xfrm rot="19500000">
          <a:off x="5048601" y="2322160"/>
          <a:ext cx="1929349" cy="679045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D46612-20B4-4B0F-952D-66B8E107F962}">
      <dsp:nvSpPr>
        <dsp:cNvPr id="0" name=""/>
        <dsp:cNvSpPr/>
      </dsp:nvSpPr>
      <dsp:spPr>
        <a:xfrm>
          <a:off x="6141524" y="1604136"/>
          <a:ext cx="1323934" cy="10084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>
              <a:solidFill>
                <a:srgbClr val="C00000"/>
              </a:solidFill>
            </a:rPr>
            <a:t>Radiology</a:t>
          </a:r>
          <a:endParaRPr lang="en-AU" sz="1700" kern="1200" dirty="0">
            <a:solidFill>
              <a:srgbClr val="C00000"/>
            </a:solidFill>
          </a:endParaRPr>
        </a:p>
      </dsp:txBody>
      <dsp:txXfrm>
        <a:off x="6171061" y="1633673"/>
        <a:ext cx="1264860" cy="949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1638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6513" y="9431338"/>
            <a:ext cx="2941637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DF815C1-6BE1-4DFE-B00B-F76D8572839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3854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20700" y="744538"/>
            <a:ext cx="5748338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2425" cy="4470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1638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6513" y="9431338"/>
            <a:ext cx="2941637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0BDA0FE-A217-47E5-B299-228BCABE748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1236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AU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60DE5-F295-4FA8-AEE1-894D420FEF65}" type="slidenum">
              <a:rPr lang="en-AU" smtClean="0"/>
              <a:pPr/>
              <a:t>1</a:t>
            </a:fld>
            <a:endParaRPr lang="en-A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AU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3A7E6F-968B-42A2-B123-C6EB652854A4}" type="slidenum">
              <a:rPr lang="en-AU" smtClean="0"/>
              <a:pPr/>
              <a:t>18</a:t>
            </a:fld>
            <a:endParaRPr lang="en-A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6F2A72-AC92-485B-B6E5-901BDAD2EB03}" type="slidenum">
              <a:rPr lang="en-AU" smtClean="0"/>
              <a:pPr/>
              <a:t>3</a:t>
            </a:fld>
            <a:endParaRPr lang="en-AU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2925" y="714375"/>
            <a:ext cx="5751513" cy="3727450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Tx/>
              <a:buChar char="•"/>
            </a:pPr>
            <a:endParaRPr lang="en-A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CC675B-93EF-4A96-9530-C0B7CE391C1A}" type="slidenum">
              <a:rPr lang="en-AU" smtClean="0"/>
              <a:pPr/>
              <a:t>6</a:t>
            </a:fld>
            <a:endParaRPr lang="en-AU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AU" altLang="ko-KR" sz="1800" smtClean="0">
                <a:ea typeface="Gulim" pitchFamily="34" charset="-127"/>
              </a:rPr>
              <a:t>The introduction of a </a:t>
            </a:r>
            <a:r>
              <a:rPr lang="en-AU" altLang="ko-KR" sz="1800" b="1" smtClean="0">
                <a:ea typeface="Gulim" pitchFamily="34" charset="-127"/>
              </a:rPr>
              <a:t>program of clinical training</a:t>
            </a:r>
            <a:r>
              <a:rPr lang="en-AU" altLang="ko-KR" sz="1800" smtClean="0">
                <a:ea typeface="Gulim" pitchFamily="34" charset="-127"/>
              </a:rPr>
              <a:t> to supplement academic qualifications has the </a:t>
            </a:r>
            <a:r>
              <a:rPr lang="en-AU" altLang="ko-KR" sz="1800" b="1" smtClean="0">
                <a:ea typeface="Gulim" pitchFamily="34" charset="-127"/>
              </a:rPr>
              <a:t>dual purpose of providing skilled professionals for the developing country</a:t>
            </a:r>
            <a:r>
              <a:rPr lang="en-AU" altLang="ko-KR" sz="1800" smtClean="0">
                <a:ea typeface="Gulim" pitchFamily="34" charset="-127"/>
              </a:rPr>
              <a:t> as well as </a:t>
            </a:r>
            <a:r>
              <a:rPr lang="en-AU" altLang="ko-KR" sz="1800" b="1" smtClean="0">
                <a:ea typeface="Gulim" pitchFamily="34" charset="-127"/>
              </a:rPr>
              <a:t>providing standards that can be used to raise the recognition on medical physicists</a:t>
            </a:r>
            <a:r>
              <a:rPr lang="en-AU" altLang="ko-KR" sz="1800" smtClean="0">
                <a:ea typeface="Gulim" pitchFamily="34" charset="-127"/>
              </a:rPr>
              <a:t>.</a:t>
            </a:r>
            <a:endParaRPr lang="en-AU" sz="1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E5B4C0-B2FF-4A0B-BDEB-D1A3261E3E7F}" type="slidenum">
              <a:rPr lang="en-AU" smtClean="0"/>
              <a:pPr/>
              <a:t>7</a:t>
            </a:fld>
            <a:endParaRPr lang="en-A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AU" sz="1800" b="1" smtClean="0"/>
              <a:t>The teaching resources will be used for development of further education and training programs.</a:t>
            </a:r>
          </a:p>
          <a:p>
            <a:pPr eaLnBrk="1" hangingPunct="1">
              <a:buFontTx/>
              <a:buChar char="•"/>
            </a:pPr>
            <a:r>
              <a:rPr lang="en-AU" sz="1800" b="1" smtClean="0"/>
              <a:t>The medical physicists trained will provide improved in-house capabilities to enhance services and allow future development.</a:t>
            </a:r>
          </a:p>
          <a:p>
            <a:pPr eaLnBrk="1" hangingPunct="1"/>
            <a:endParaRPr lang="en-AU" sz="1800" b="1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2E5380-4F5D-44B7-A6FE-10FE237A7F10}" type="slidenum">
              <a:rPr lang="en-AU" smtClean="0"/>
              <a:pPr/>
              <a:t>8</a:t>
            </a:fld>
            <a:endParaRPr lang="en-A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42925" y="714375"/>
            <a:ext cx="5751513" cy="372745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85738" indent="-185738" eaLnBrk="1" hangingPunct="1">
              <a:lnSpc>
                <a:spcPct val="90000"/>
              </a:lnSpc>
              <a:buFontTx/>
              <a:buChar char="•"/>
            </a:pPr>
            <a:r>
              <a:rPr lang="en-AU" sz="1800" b="1" i="1" smtClean="0"/>
              <a:t>Regional Meeting of National Trainers - PHI, 18-19 January</a:t>
            </a:r>
            <a:r>
              <a:rPr lang="en-AU" sz="1800" smtClean="0"/>
              <a:t>:</a:t>
            </a:r>
            <a:br>
              <a:rPr lang="en-AU" sz="1800" smtClean="0"/>
            </a:br>
            <a:r>
              <a:rPr lang="en-AU" sz="1800" smtClean="0"/>
              <a:t>2 day meeting of </a:t>
            </a:r>
            <a:r>
              <a:rPr lang="en-AU" sz="1800" b="1" smtClean="0"/>
              <a:t>National Project Coordinators</a:t>
            </a:r>
            <a:r>
              <a:rPr lang="en-AU" sz="1800" smtClean="0"/>
              <a:t> to Review the Status of Medical Physics in the Region. Manila. </a:t>
            </a:r>
            <a:r>
              <a:rPr lang="en-AU" sz="1800" b="1" smtClean="0"/>
              <a:t>The National Project Coordinators presented updates on their work in the project</a:t>
            </a:r>
            <a:r>
              <a:rPr lang="en-AU" sz="1800" smtClean="0"/>
              <a:t>. There was an </a:t>
            </a:r>
            <a:r>
              <a:rPr lang="en-AU" sz="1800" b="1" smtClean="0"/>
              <a:t>enthusiastic response from the MSs</a:t>
            </a:r>
            <a:r>
              <a:rPr lang="en-AU" sz="1800" smtClean="0"/>
              <a:t>.</a:t>
            </a:r>
          </a:p>
          <a:p>
            <a:pPr marL="185738" indent="-185738" eaLnBrk="1" hangingPunct="1">
              <a:lnSpc>
                <a:spcPct val="90000"/>
              </a:lnSpc>
              <a:buFontTx/>
              <a:buChar char="•"/>
            </a:pPr>
            <a:r>
              <a:rPr lang="en-AU" sz="1800" b="1" i="1" smtClean="0"/>
              <a:t>Expert Steering Group Meeting - CPR, 6-10 September</a:t>
            </a:r>
            <a:r>
              <a:rPr lang="en-AU" sz="1800" smtClean="0"/>
              <a:t>:</a:t>
            </a:r>
            <a:br>
              <a:rPr lang="en-AU" sz="1800" smtClean="0"/>
            </a:br>
            <a:r>
              <a:rPr lang="en-AU" sz="1800" smtClean="0"/>
              <a:t>Beijing - reviewed the existing clinical training guide for </a:t>
            </a:r>
            <a:r>
              <a:rPr lang="en-AU" sz="1800" b="1" smtClean="0"/>
              <a:t>radiotherapy</a:t>
            </a:r>
            <a:r>
              <a:rPr lang="en-AU" sz="1800" smtClean="0"/>
              <a:t> physics </a:t>
            </a:r>
            <a:r>
              <a:rPr lang="en-AU" sz="1800" b="1" smtClean="0"/>
              <a:t>in light of the experience of the pilot</a:t>
            </a:r>
            <a:r>
              <a:rPr lang="en-AU" sz="1800" smtClean="0"/>
              <a:t>. Currently the </a:t>
            </a:r>
            <a:r>
              <a:rPr lang="en-AU" sz="1800" b="1" smtClean="0"/>
              <a:t>clinical training guide is undergoing modification following the recommendations of that meeting</a:t>
            </a:r>
            <a:r>
              <a:rPr lang="en-AU" sz="1800" smtClean="0"/>
              <a:t>.  One result was the identification of common material shared by all three specialisation guides.  This identification will allow residents to take a second specialisation if needed and is expected to help physicists in small departments with wide clinical responsibilities.</a:t>
            </a:r>
            <a:endParaRPr lang="en-AU" sz="1800" b="1" i="1" smtClean="0"/>
          </a:p>
          <a:p>
            <a:pPr marL="185738" indent="-185738" eaLnBrk="1" hangingPunct="1">
              <a:lnSpc>
                <a:spcPct val="90000"/>
              </a:lnSpc>
              <a:buFontTx/>
              <a:buChar char="•"/>
            </a:pPr>
            <a:r>
              <a:rPr lang="en-AU" sz="1800" b="1" i="1" smtClean="0"/>
              <a:t>Regional Meeting of National Trainers - BGD, 18-19 Oct</a:t>
            </a:r>
            <a:r>
              <a:rPr lang="en-AU" sz="1800" smtClean="0"/>
              <a:t> :</a:t>
            </a:r>
            <a:br>
              <a:rPr lang="en-AU" sz="1800" smtClean="0"/>
            </a:br>
            <a:r>
              <a:rPr lang="en-AU" sz="1800" b="1" smtClean="0"/>
              <a:t>2 day meeting of National Project Coordinators in Dhaka</a:t>
            </a:r>
            <a:r>
              <a:rPr lang="en-AU" sz="1800" smtClean="0"/>
              <a:t> to brief counterparts on the clinical training program for medical physicists specialising in </a:t>
            </a:r>
            <a:r>
              <a:rPr lang="en-AU" sz="1800" b="1" smtClean="0"/>
              <a:t>nuclear medicine</a:t>
            </a:r>
            <a:r>
              <a:rPr lang="en-AU" sz="1800" smtClean="0"/>
              <a:t>. The National Project Coordinators presented updates on their work in the project.</a:t>
            </a:r>
            <a:br>
              <a:rPr lang="en-AU" sz="1800" smtClean="0"/>
            </a:br>
            <a:r>
              <a:rPr lang="en-AU" sz="1800" smtClean="0"/>
              <a:t/>
            </a:r>
            <a:br>
              <a:rPr lang="en-AU" sz="1800" smtClean="0"/>
            </a:br>
            <a:endParaRPr lang="en-AU" sz="1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AU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2E075C-87AF-4349-9D62-52D0C2E13648}" type="slidenum">
              <a:rPr lang="en-AU" smtClean="0"/>
              <a:pPr/>
              <a:t>10</a:t>
            </a:fld>
            <a:endParaRPr lang="en-A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2DA283-AE70-4B95-BC6E-E9381F3D9434}" type="slidenum">
              <a:rPr lang="en-AU" smtClean="0">
                <a:solidFill>
                  <a:srgbClr val="000000"/>
                </a:solidFill>
              </a:rPr>
              <a:pPr/>
              <a:t>11</a:t>
            </a:fld>
            <a:endParaRPr lang="en-AU" smtClean="0">
              <a:solidFill>
                <a:srgbClr val="000000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AU" sz="1800" smtClean="0"/>
              <a:t>The </a:t>
            </a:r>
            <a:r>
              <a:rPr lang="en-AU" sz="1800" b="1" smtClean="0"/>
              <a:t>aquaria picture</a:t>
            </a:r>
            <a:r>
              <a:rPr lang="en-AU" sz="1800" smtClean="0"/>
              <a:t> of radioecology experiments (uptake &amp; retention of radionuclides) on corals at the Phuket Marine Biology Centre – see the little coral ‘nubbins’ in the racks.</a:t>
            </a:r>
          </a:p>
          <a:p>
            <a:pPr eaLnBrk="1" hangingPunct="1">
              <a:buFontTx/>
              <a:buChar char="•"/>
            </a:pPr>
            <a:r>
              <a:rPr lang="en-AU" sz="1800" smtClean="0"/>
              <a:t>Of course, use the ASPAMARD image – I use it many presentations &amp; many people are impressed. The </a:t>
            </a:r>
            <a:r>
              <a:rPr lang="en-AU" sz="1800" b="1" smtClean="0"/>
              <a:t>hotspot is a legacy of pre-1972 ocean dumping</a:t>
            </a:r>
            <a:r>
              <a:rPr lang="en-AU" sz="1800" smtClean="0"/>
              <a:t> &amp; the figure is a compilation of ‘all data’ from 1975-1999. It </a:t>
            </a:r>
            <a:r>
              <a:rPr lang="en-AU" sz="1800" b="1" smtClean="0"/>
              <a:t>would be wonderful to be able to produce a more recent snapshot (every 10 years would be fantastic)</a:t>
            </a:r>
            <a:r>
              <a:rPr lang="en-AU" sz="1800" smtClean="0"/>
              <a:t>.</a:t>
            </a:r>
          </a:p>
          <a:p>
            <a:pPr eaLnBrk="1" hangingPunct="1"/>
            <a:endParaRPr lang="en-AU" sz="1800" smtClean="0"/>
          </a:p>
          <a:p>
            <a:pPr eaLnBrk="1" hangingPunct="1"/>
            <a:endParaRPr lang="en-AU" sz="1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6D3DDC2-A1CE-488B-8050-2A6B487D790C}" type="slidenum">
              <a:rPr lang="en-AU" smtClean="0">
                <a:solidFill>
                  <a:srgbClr val="000000"/>
                </a:solidFill>
              </a:rPr>
              <a:pPr/>
              <a:t>12</a:t>
            </a:fld>
            <a:endParaRPr lang="en-AU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85750" indent="-285750" eaLnBrk="1" hangingPunct="1">
              <a:buFontTx/>
              <a:buChar char="•"/>
            </a:pPr>
            <a:r>
              <a:rPr lang="en-AU" smtClean="0"/>
              <a:t>Review current practices and legislation in radiation medicine (</a:t>
            </a:r>
            <a:r>
              <a:rPr lang="en-AU" b="1" i="1" smtClean="0"/>
              <a:t>radiation oncology, diagnostic radiology and nuclear medicine</a:t>
            </a:r>
            <a:r>
              <a:rPr lang="en-AU" smtClean="0"/>
              <a:t>) in light of the newly published IAEA BSS.</a:t>
            </a:r>
          </a:p>
          <a:p>
            <a:pPr marL="285750" indent="-285750" eaLnBrk="1" hangingPunct="1">
              <a:buFontTx/>
              <a:buChar char="•"/>
            </a:pPr>
            <a:r>
              <a:rPr lang="en-AU" smtClean="0"/>
              <a:t>BSS = Basic Safety Standards</a:t>
            </a:r>
          </a:p>
          <a:p>
            <a:pPr marL="285750" indent="-285750" eaLnBrk="1" hangingPunct="1">
              <a:buFontTx/>
              <a:buChar char="•"/>
            </a:pPr>
            <a:endParaRPr lang="en-A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AU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8C350D-FA88-410E-BF84-EBC73644B9E3}" type="slidenum">
              <a:rPr lang="en-AU" smtClean="0"/>
              <a:pPr/>
              <a:t>14</a:t>
            </a:fld>
            <a:endParaRPr lang="en-A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3909" y="2130426"/>
            <a:ext cx="8997633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7818" y="3886200"/>
            <a:ext cx="740981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90414" y="2286000"/>
            <a:ext cx="1932183" cy="2971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0469" y="2286000"/>
            <a:ext cx="5637092" cy="2971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3909" y="2130426"/>
            <a:ext cx="8997633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7818" y="3886200"/>
            <a:ext cx="740981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319" y="4406901"/>
            <a:ext cx="899763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6319" y="2906713"/>
            <a:ext cx="899763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07085" y="2159000"/>
            <a:ext cx="3894903" cy="325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841" y="2159000"/>
            <a:ext cx="3894903" cy="325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73" y="274638"/>
            <a:ext cx="952690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9273" y="1535113"/>
            <a:ext cx="46769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73" y="2174875"/>
            <a:ext cx="46769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77545" y="1535113"/>
            <a:ext cx="46786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7545" y="2174875"/>
            <a:ext cx="46786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73" y="273050"/>
            <a:ext cx="348268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182" y="273051"/>
            <a:ext cx="591699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9273" y="1435101"/>
            <a:ext cx="348268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4681" y="4800600"/>
            <a:ext cx="635127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74681" y="612775"/>
            <a:ext cx="635127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4681" y="5367338"/>
            <a:ext cx="635127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71579" y="1079500"/>
            <a:ext cx="1988165" cy="433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07085" y="1079500"/>
            <a:ext cx="5801641" cy="433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319" y="4406901"/>
            <a:ext cx="899763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6319" y="2906713"/>
            <a:ext cx="899763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0469" y="3581400"/>
            <a:ext cx="3784638" cy="167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7960" y="3581400"/>
            <a:ext cx="3784637" cy="167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73" y="274638"/>
            <a:ext cx="952690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9273" y="1535113"/>
            <a:ext cx="46769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73" y="2174875"/>
            <a:ext cx="46769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77545" y="1535113"/>
            <a:ext cx="46786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7545" y="2174875"/>
            <a:ext cx="46786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273" y="273050"/>
            <a:ext cx="348268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182" y="273051"/>
            <a:ext cx="591699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9273" y="1435101"/>
            <a:ext cx="348268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4681" y="4800600"/>
            <a:ext cx="635127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74681" y="612775"/>
            <a:ext cx="635127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4681" y="5367338"/>
            <a:ext cx="635127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MasterPage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4763" y="1588"/>
            <a:ext cx="10596563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05100" y="2286000"/>
            <a:ext cx="7635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90813" y="3581400"/>
            <a:ext cx="77311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j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j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Secondary_Band_logo_RGB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2863"/>
            <a:ext cx="10602913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306638" y="1079500"/>
            <a:ext cx="7872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6638" y="2159000"/>
            <a:ext cx="7953375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93750" y="6248400"/>
            <a:ext cx="2205038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16325" y="6248400"/>
            <a:ext cx="3352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j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j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j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tnmt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5589588"/>
            <a:ext cx="7408863" cy="622300"/>
          </a:xfrm>
        </p:spPr>
        <p:txBody>
          <a:bodyPr/>
          <a:lstStyle/>
          <a:p>
            <a:pPr eaLnBrk="1" hangingPunct="1"/>
            <a:r>
              <a:rPr lang="en-AU" sz="2800" smtClean="0">
                <a:latin typeface="Calibri" pitchFamily="34" charset="0"/>
              </a:rPr>
              <a:t>Heather Patterson</a:t>
            </a:r>
          </a:p>
          <a:p>
            <a:pPr eaLnBrk="1" hangingPunct="1"/>
            <a:r>
              <a:rPr lang="en-AU" sz="3200" smtClean="0">
                <a:latin typeface="Calibri" pitchFamily="34" charset="0"/>
              </a:rPr>
              <a:t>- Australia -</a:t>
            </a: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1692275" y="1989138"/>
            <a:ext cx="755808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latin typeface="Calibri" pitchFamily="34" charset="0"/>
              </a:rPr>
              <a:t>RCA PANEL DISCUSSION</a:t>
            </a:r>
          </a:p>
          <a:p>
            <a:endParaRPr lang="en-US" sz="44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4400" b="1">
                <a:solidFill>
                  <a:schemeClr val="bg1"/>
                </a:solidFill>
                <a:latin typeface="Calibri" pitchFamily="34" charset="0"/>
              </a:rPr>
              <a:t>HUMAN HEALTH</a:t>
            </a:r>
          </a:p>
          <a:p>
            <a:endParaRPr lang="en-AU"/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924300" y="4365625"/>
            <a:ext cx="2809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AU">
                <a:solidFill>
                  <a:schemeClr val="bg1"/>
                </a:solidFill>
                <a:latin typeface="Calibri" pitchFamily="34" charset="0"/>
              </a:rPr>
              <a:t>18</a:t>
            </a:r>
            <a:r>
              <a:rPr lang="en-AU" baseline="30000">
                <a:solidFill>
                  <a:schemeClr val="bg1"/>
                </a:solidFill>
                <a:latin typeface="Calibri" pitchFamily="34" charset="0"/>
              </a:rPr>
              <a:t>th</a:t>
            </a:r>
            <a:r>
              <a:rPr lang="en-AU">
                <a:solidFill>
                  <a:schemeClr val="bg1"/>
                </a:solidFill>
                <a:latin typeface="Calibri" pitchFamily="34" charset="0"/>
              </a:rPr>
              <a:t> September 2012</a:t>
            </a:r>
          </a:p>
          <a:p>
            <a:pPr algn="ctr"/>
            <a:r>
              <a:rPr lang="en-AU">
                <a:solidFill>
                  <a:schemeClr val="bg1"/>
                </a:solidFill>
                <a:latin typeface="Calibri" pitchFamily="34" charset="0"/>
              </a:rPr>
              <a:t>Vienna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752475" y="908050"/>
            <a:ext cx="72183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200" b="1">
                <a:latin typeface="Calibri" pitchFamily="34" charset="0"/>
              </a:rPr>
              <a:t>Cancer</a:t>
            </a:r>
            <a:r>
              <a:rPr lang="en-AU">
                <a:latin typeface="Calibri" pitchFamily="34" charset="0"/>
              </a:rPr>
              <a:t> related projects:		1984 /88 – ongoing</a:t>
            </a:r>
          </a:p>
          <a:p>
            <a:endParaRPr lang="en-AU">
              <a:latin typeface="Calibri" pitchFamily="34" charset="0"/>
            </a:endParaRPr>
          </a:p>
          <a:p>
            <a:endParaRPr lang="en-AU">
              <a:latin typeface="Calibri" pitchFamily="34" charset="0"/>
            </a:endParaRPr>
          </a:p>
          <a:p>
            <a:endParaRPr lang="en-AU">
              <a:latin typeface="Calibri" pitchFamily="34" charset="0"/>
            </a:endParaRPr>
          </a:p>
          <a:p>
            <a:endParaRPr lang="en-AU">
              <a:latin typeface="Calibri" pitchFamily="34" charset="0"/>
            </a:endParaRPr>
          </a:p>
        </p:txBody>
      </p:sp>
      <p:sp>
        <p:nvSpPr>
          <p:cNvPr id="12291" name="TextBox 7"/>
          <p:cNvSpPr txBox="1">
            <a:spLocks noChangeArrowheads="1"/>
          </p:cNvSpPr>
          <p:nvPr/>
        </p:nvSpPr>
        <p:spPr bwMode="auto">
          <a:xfrm>
            <a:off x="752475" y="1989138"/>
            <a:ext cx="78708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/>
              <a:t>  </a:t>
            </a:r>
            <a:r>
              <a:rPr lang="en-AU" sz="2600">
                <a:latin typeface="Calibri" pitchFamily="34" charset="0"/>
              </a:rPr>
              <a:t>Radiation Oncology		Treatment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endParaRPr lang="en-AU" sz="2600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sz="2600">
                <a:latin typeface="Calibri" pitchFamily="34" charset="0"/>
              </a:rPr>
              <a:t>  Nuclear Medicine			Diagnosis &amp; Treatment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endParaRPr lang="en-AU" sz="2600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sz="2600">
                <a:latin typeface="Calibri" pitchFamily="34" charset="0"/>
              </a:rPr>
              <a:t>  Medical Physics			Quality Assurance</a:t>
            </a:r>
          </a:p>
        </p:txBody>
      </p:sp>
      <p:cxnSp>
        <p:nvCxnSpPr>
          <p:cNvPr id="12292" name="Straight Connector 9"/>
          <p:cNvCxnSpPr>
            <a:cxnSpLocks noChangeShapeType="1"/>
          </p:cNvCxnSpPr>
          <p:nvPr/>
        </p:nvCxnSpPr>
        <p:spPr bwMode="auto">
          <a:xfrm flipV="1">
            <a:off x="830263" y="1412875"/>
            <a:ext cx="114935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3085" y="116632"/>
            <a:ext cx="1871588" cy="263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7"/>
          <p:cNvSpPr txBox="1">
            <a:spLocks noChangeArrowheads="1"/>
          </p:cNvSpPr>
          <p:nvPr/>
        </p:nvSpPr>
        <p:spPr bwMode="auto">
          <a:xfrm>
            <a:off x="108149" y="333375"/>
            <a:ext cx="12187952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200" b="1" dirty="0">
                <a:latin typeface="Calibri" pitchFamily="34" charset="0"/>
              </a:rPr>
              <a:t>Applied Science of Oncology  (ASO)      </a:t>
            </a:r>
            <a:r>
              <a:rPr lang="en-AU" sz="2800" dirty="0" smtClean="0">
                <a:latin typeface="Calibri" pitchFamily="34" charset="0"/>
              </a:rPr>
              <a:t>1999 - ongoing  </a:t>
            </a:r>
            <a:endParaRPr lang="en-AU" sz="2800" dirty="0">
              <a:latin typeface="Calibri" pitchFamily="34" charset="0"/>
            </a:endParaRPr>
          </a:p>
          <a:p>
            <a:endParaRPr lang="en-AU" dirty="0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To increase number of Radiation Oncologists – particularly in remote areas</a:t>
            </a:r>
          </a:p>
          <a:p>
            <a:pPr>
              <a:spcBef>
                <a:spcPts val="18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Level </a:t>
            </a:r>
            <a:r>
              <a:rPr lang="en-AU" b="1" dirty="0" smtClean="0">
                <a:latin typeface="Calibri" pitchFamily="34" charset="0"/>
                <a:sym typeface="Symbol"/>
              </a:rPr>
              <a:t></a:t>
            </a:r>
            <a:r>
              <a:rPr lang="en-AU" dirty="0" smtClean="0">
                <a:latin typeface="Calibri" pitchFamily="34" charset="0"/>
                <a:sym typeface="Symbol"/>
              </a:rPr>
              <a:t> </a:t>
            </a:r>
            <a:r>
              <a:rPr lang="en-AU" dirty="0" smtClean="0">
                <a:latin typeface="Calibri" pitchFamily="34" charset="0"/>
              </a:rPr>
              <a:t>Part </a:t>
            </a:r>
            <a:r>
              <a:rPr lang="en-AU" dirty="0">
                <a:latin typeface="Calibri" pitchFamily="34" charset="0"/>
              </a:rPr>
              <a:t>1 (theory) of a professional college</a:t>
            </a:r>
          </a:p>
          <a:p>
            <a:pPr>
              <a:spcBef>
                <a:spcPts val="18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Training materials supplied on CD Rom   - 80 specialist modules </a:t>
            </a:r>
          </a:p>
          <a:p>
            <a:pPr>
              <a:buClr>
                <a:srgbClr val="C00000"/>
              </a:buClr>
            </a:pPr>
            <a:r>
              <a:rPr lang="en-AU" dirty="0">
                <a:latin typeface="Calibri" pitchFamily="34" charset="0"/>
              </a:rPr>
              <a:t>					            animations, interactive	</a:t>
            </a:r>
            <a:r>
              <a:rPr lang="en-AU" dirty="0" smtClean="0">
                <a:latin typeface="Calibri" pitchFamily="34" charset="0"/>
              </a:rPr>
              <a:t>, self assessment</a:t>
            </a:r>
            <a:r>
              <a:rPr lang="en-AU" dirty="0">
                <a:latin typeface="Calibri" pitchFamily="34" charset="0"/>
              </a:rPr>
              <a:t>		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2013 available on-line	       - download and install</a:t>
            </a:r>
          </a:p>
          <a:p>
            <a:pPr>
              <a:buClr>
                <a:srgbClr val="C00000"/>
              </a:buClr>
            </a:pPr>
            <a:r>
              <a:rPr lang="en-AU" dirty="0">
                <a:latin typeface="Calibri" pitchFamily="34" charset="0"/>
              </a:rPr>
              <a:t>				       - adaptable for specific training programs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Supplements clinical training</a:t>
            </a:r>
          </a:p>
          <a:p>
            <a:pPr>
              <a:spcBef>
                <a:spcPts val="18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MS in AFRA and ARCAL participated in a </a:t>
            </a:r>
            <a:r>
              <a:rPr lang="en-AU" dirty="0" smtClean="0">
                <a:latin typeface="Calibri" pitchFamily="34" charset="0"/>
              </a:rPr>
              <a:t>Pilot 2004</a:t>
            </a:r>
            <a:endParaRPr lang="en-AU" dirty="0">
              <a:latin typeface="Calibri" pitchFamily="34" charset="0"/>
            </a:endParaRPr>
          </a:p>
        </p:txBody>
      </p:sp>
      <p:cxnSp>
        <p:nvCxnSpPr>
          <p:cNvPr id="13315" name="Straight Connector 9"/>
          <p:cNvCxnSpPr>
            <a:cxnSpLocks noChangeShapeType="1"/>
          </p:cNvCxnSpPr>
          <p:nvPr/>
        </p:nvCxnSpPr>
        <p:spPr bwMode="auto">
          <a:xfrm>
            <a:off x="292100" y="908050"/>
            <a:ext cx="500062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3316" name="Picture 5" descr="Applied Sciences of Oncology Distance Learning Cour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3313" y="4149725"/>
            <a:ext cx="266382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7"/>
          <p:cNvSpPr txBox="1">
            <a:spLocks noChangeArrowheads="1"/>
          </p:cNvSpPr>
          <p:nvPr/>
        </p:nvSpPr>
        <p:spPr bwMode="auto">
          <a:xfrm>
            <a:off x="598488" y="620713"/>
            <a:ext cx="8304212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200" b="1">
                <a:latin typeface="Calibri" pitchFamily="34" charset="0"/>
              </a:rPr>
              <a:t>Medical Physics:	</a:t>
            </a:r>
            <a:r>
              <a:rPr lang="en-AU" sz="2800" b="1">
                <a:latin typeface="Calibri" pitchFamily="34" charset="0"/>
              </a:rPr>
              <a:t>Guidelines for clinical training</a:t>
            </a:r>
          </a:p>
          <a:p>
            <a:r>
              <a:rPr lang="en-AU">
                <a:latin typeface="Calibri" pitchFamily="34" charset="0"/>
              </a:rPr>
              <a:t>					                    </a:t>
            </a:r>
            <a:r>
              <a:rPr lang="en-AU" sz="2600">
                <a:latin typeface="Calibri" pitchFamily="34" charset="0"/>
              </a:rPr>
              <a:t>- 3 publications</a:t>
            </a:r>
          </a:p>
          <a:p>
            <a:pPr>
              <a:spcBef>
                <a:spcPts val="600"/>
              </a:spcBef>
            </a:pPr>
            <a:r>
              <a:rPr lang="en-AU" sz="2600">
                <a:latin typeface="Calibri" pitchFamily="34" charset="0"/>
              </a:rPr>
              <a:t>Sub-specialities:  	Radiation Oncology</a:t>
            </a:r>
          </a:p>
          <a:p>
            <a:pPr>
              <a:spcBef>
                <a:spcPts val="600"/>
              </a:spcBef>
            </a:pPr>
            <a:r>
              <a:rPr lang="en-AU" sz="2600">
                <a:latin typeface="Calibri" pitchFamily="34" charset="0"/>
              </a:rPr>
              <a:t>			Diagnostic Radiology</a:t>
            </a:r>
          </a:p>
          <a:p>
            <a:pPr>
              <a:spcBef>
                <a:spcPts val="600"/>
              </a:spcBef>
            </a:pPr>
            <a:r>
              <a:rPr lang="en-AU" sz="2600">
                <a:latin typeface="Calibri" pitchFamily="34" charset="0"/>
              </a:rPr>
              <a:t>			Nuclear Medicine</a:t>
            </a:r>
          </a:p>
        </p:txBody>
      </p:sp>
      <p:sp>
        <p:nvSpPr>
          <p:cNvPr id="14339" name="TextBox 9"/>
          <p:cNvSpPr txBox="1">
            <a:spLocks noChangeArrowheads="1"/>
          </p:cNvSpPr>
          <p:nvPr/>
        </p:nvSpPr>
        <p:spPr bwMode="auto">
          <a:xfrm>
            <a:off x="674688" y="3213100"/>
            <a:ext cx="686911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b="1"/>
              <a:t>Medical radiation physics essential for 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/>
              <a:t>  Quality Assurance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/>
              <a:t>  Dosimetry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/>
              <a:t>  Safe Clinical Applications of Ionizing Radiation </a:t>
            </a:r>
          </a:p>
        </p:txBody>
      </p:sp>
      <p:cxnSp>
        <p:nvCxnSpPr>
          <p:cNvPr id="14340" name="Straight Connector 11"/>
          <p:cNvCxnSpPr>
            <a:cxnSpLocks noChangeShapeType="1"/>
          </p:cNvCxnSpPr>
          <p:nvPr/>
        </p:nvCxnSpPr>
        <p:spPr bwMode="auto">
          <a:xfrm flipV="1">
            <a:off x="598488" y="1125538"/>
            <a:ext cx="282257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4341" name="Picture 10" descr="SCAN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997" y="1700808"/>
            <a:ext cx="230505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188269" y="188640"/>
          <a:ext cx="8136996" cy="5376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Left Arrow 2"/>
          <p:cNvSpPr/>
          <p:nvPr/>
        </p:nvSpPr>
        <p:spPr>
          <a:xfrm rot="19928247">
            <a:off x="3063875" y="1052513"/>
            <a:ext cx="1339850" cy="438150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Left Arrow 3"/>
          <p:cNvSpPr/>
          <p:nvPr/>
        </p:nvSpPr>
        <p:spPr>
          <a:xfrm rot="12799159">
            <a:off x="6238875" y="1003300"/>
            <a:ext cx="1339850" cy="438150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tx2">
              <a:lumMod val="65000"/>
              <a:lumOff val="3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>
          <a:xfrm>
            <a:off x="214313" y="115888"/>
            <a:ext cx="10079037" cy="792162"/>
          </a:xfrm>
          <a:noFill/>
        </p:spPr>
        <p:txBody>
          <a:bodyPr/>
          <a:lstStyle/>
          <a:p>
            <a:pPr algn="ctr" eaLnBrk="1" hangingPunct="1"/>
            <a:r>
              <a:rPr lang="en-US" sz="2800" b="1" smtClean="0">
                <a:latin typeface="Calibri" pitchFamily="34" charset="0"/>
              </a:rPr>
              <a:t>Distance Assisted Training (DAT) </a:t>
            </a:r>
            <a:br>
              <a:rPr lang="en-US" sz="2800" b="1" smtClean="0">
                <a:latin typeface="Calibri" pitchFamily="34" charset="0"/>
              </a:rPr>
            </a:br>
            <a:r>
              <a:rPr lang="en-US" sz="2800" b="1" smtClean="0">
                <a:latin typeface="Calibri" pitchFamily="34" charset="0"/>
              </a:rPr>
              <a:t>for Nuclear Medicine Professionals</a:t>
            </a: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793750" y="6248400"/>
            <a:ext cx="220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/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3616325" y="62484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320675" y="1055052"/>
            <a:ext cx="10120656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</a:t>
            </a:r>
            <a:r>
              <a:rPr lang="en-AU" dirty="0">
                <a:latin typeface="Calibri" pitchFamily="34" charset="0"/>
              </a:rPr>
              <a:t>1994 – ongoing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Initially developed for NM Technologists in RCA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Recent additions more suitable for all in the profession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2009 introduced delivery on-line </a:t>
            </a:r>
            <a:r>
              <a:rPr lang="en-AU" dirty="0">
                <a:latin typeface="Calibri" pitchFamily="34" charset="0"/>
                <a:hlinkClick r:id="rId3"/>
              </a:rPr>
              <a:t>www.datnmt.org</a:t>
            </a:r>
            <a:endParaRPr lang="en-AU" dirty="0">
              <a:latin typeface="Calibri" pitchFamily="34" charset="0"/>
            </a:endParaRP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</a:t>
            </a:r>
            <a:r>
              <a:rPr lang="en-AU" dirty="0" smtClean="0">
                <a:latin typeface="Calibri" pitchFamily="34" charset="0"/>
              </a:rPr>
              <a:t>Curriculum:  Basic </a:t>
            </a:r>
            <a:r>
              <a:rPr lang="en-AU" dirty="0">
                <a:latin typeface="Calibri" pitchFamily="34" charset="0"/>
              </a:rPr>
              <a:t>Science to </a:t>
            </a:r>
            <a:r>
              <a:rPr lang="en-AU" dirty="0" smtClean="0">
                <a:latin typeface="Calibri" pitchFamily="34" charset="0"/>
              </a:rPr>
              <a:t>SPECT </a:t>
            </a:r>
            <a:r>
              <a:rPr lang="en-AU" dirty="0">
                <a:latin typeface="Calibri" pitchFamily="34" charset="0"/>
              </a:rPr>
              <a:t>and PET/CT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&gt;900 hours of work-integrated study (16 modules)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&gt;800 participants RCA, ARCAL, AFRA and Europe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Translated to Spanish, partially </a:t>
            </a:r>
            <a:r>
              <a:rPr lang="en-AU" dirty="0" smtClean="0">
                <a:latin typeface="Calibri" pitchFamily="34" charset="0"/>
              </a:rPr>
              <a:t>Chinese, Korean &amp; French (Turkish </a:t>
            </a:r>
            <a:r>
              <a:rPr lang="en-AU" dirty="0">
                <a:latin typeface="Calibri" pitchFamily="34" charset="0"/>
              </a:rPr>
              <a:t>in </a:t>
            </a:r>
            <a:r>
              <a:rPr lang="en-AU" dirty="0" smtClean="0">
                <a:latin typeface="Calibri" pitchFamily="34" charset="0"/>
              </a:rPr>
              <a:t>progress)</a:t>
            </a:r>
            <a:endParaRPr lang="en-AU" dirty="0">
              <a:latin typeface="Calibri" pitchFamily="34" charset="0"/>
            </a:endParaRP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Sustainable training established in many </a:t>
            </a:r>
            <a:r>
              <a:rPr lang="en-AU" dirty="0" smtClean="0">
                <a:latin typeface="Calibri" pitchFamily="34" charset="0"/>
              </a:rPr>
              <a:t>countries </a:t>
            </a:r>
            <a:endParaRPr lang="en-AU" dirty="0">
              <a:latin typeface="Calibri" pitchFamily="34" charset="0"/>
            </a:endParaRPr>
          </a:p>
        </p:txBody>
      </p:sp>
      <p:pic>
        <p:nvPicPr>
          <p:cNvPr id="15366" name="Picture 6" descr="DATlogoTrans copy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9109" y="116632"/>
            <a:ext cx="1233487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 descr="DATOL_F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0150" y="2133600"/>
            <a:ext cx="29987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 bwMode="auto">
          <a:xfrm>
            <a:off x="2700437" y="908720"/>
            <a:ext cx="504056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8072438" y="1412875"/>
            <a:ext cx="2063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AU">
                <a:solidFill>
                  <a:srgbClr val="FF0000"/>
                </a:solidFill>
                <a:latin typeface="Calibri" pitchFamily="34" charset="0"/>
              </a:rPr>
              <a:t>Introduction of</a:t>
            </a:r>
          </a:p>
          <a:p>
            <a:pPr algn="ctr"/>
            <a:r>
              <a:rPr lang="en-AU">
                <a:solidFill>
                  <a:srgbClr val="FF0000"/>
                </a:solidFill>
                <a:latin typeface="Calibri" pitchFamily="34" charset="0"/>
              </a:rPr>
              <a:t>DAT on-line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3984625" y="115888"/>
            <a:ext cx="343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2800"/>
              <a:t>DAT Implementation</a:t>
            </a:r>
          </a:p>
        </p:txBody>
      </p:sp>
      <p:pic>
        <p:nvPicPr>
          <p:cNvPr id="16391" name="Picture 14" descr="Heathers Atom 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63038" y="0"/>
            <a:ext cx="1249362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Chart 7"/>
          <p:cNvGraphicFramePr/>
          <p:nvPr/>
        </p:nvGraphicFramePr>
        <p:xfrm>
          <a:off x="252165" y="764704"/>
          <a:ext cx="4608512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5436741" y="2780928"/>
          <a:ext cx="4688542" cy="2937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6388" name="Straight Arrow Connector 3"/>
          <p:cNvCxnSpPr>
            <a:cxnSpLocks noChangeShapeType="1"/>
          </p:cNvCxnSpPr>
          <p:nvPr/>
        </p:nvCxnSpPr>
        <p:spPr bwMode="auto">
          <a:xfrm>
            <a:off x="9153525" y="2276475"/>
            <a:ext cx="27632" cy="2016621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prstDash val="dash"/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522288" y="404813"/>
            <a:ext cx="9537700" cy="55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2800" b="1">
                <a:latin typeface="Calibri" pitchFamily="34" charset="0"/>
              </a:rPr>
              <a:t>Key elements of successful training projects</a:t>
            </a:r>
            <a:r>
              <a:rPr lang="en-AU">
                <a:latin typeface="Calibri" pitchFamily="34" charset="0"/>
              </a:rPr>
              <a:t>:</a:t>
            </a:r>
          </a:p>
          <a:p>
            <a:endParaRPr lang="en-AU">
              <a:latin typeface="Calibri" pitchFamily="34" charset="0"/>
            </a:endParaRP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</a:t>
            </a:r>
            <a:r>
              <a:rPr lang="en-AU" sz="2600" b="1">
                <a:latin typeface="Calibri" pitchFamily="34" charset="0"/>
              </a:rPr>
              <a:t>Adaptability</a:t>
            </a:r>
            <a:r>
              <a:rPr lang="en-AU">
                <a:latin typeface="Calibri" pitchFamily="34" charset="0"/>
              </a:rPr>
              <a:t>	- integration with other programs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</a:t>
            </a:r>
            <a:r>
              <a:rPr lang="en-AU" sz="2600" b="1">
                <a:latin typeface="Calibri" pitchFamily="34" charset="0"/>
              </a:rPr>
              <a:t>Cost effective</a:t>
            </a:r>
            <a:r>
              <a:rPr lang="en-AU">
                <a:latin typeface="Calibri" pitchFamily="34" charset="0"/>
              </a:rPr>
              <a:t>	- benefits professionals, patients and medical service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</a:t>
            </a:r>
            <a:r>
              <a:rPr lang="en-AU" sz="2600" b="1">
                <a:latin typeface="Calibri" pitchFamily="34" charset="0"/>
              </a:rPr>
              <a:t>Sustainability</a:t>
            </a:r>
            <a:r>
              <a:rPr lang="en-AU">
                <a:latin typeface="Calibri" pitchFamily="34" charset="0"/>
              </a:rPr>
              <a:t>	- continuing programs (commitment)</a:t>
            </a:r>
          </a:p>
          <a:p>
            <a:r>
              <a:rPr lang="en-AU">
                <a:latin typeface="Calibri" pitchFamily="34" charset="0"/>
              </a:rPr>
              <a:t>			- maintaining reviews and updates </a:t>
            </a:r>
          </a:p>
          <a:p>
            <a:r>
              <a:rPr lang="en-AU">
                <a:latin typeface="Calibri" pitchFamily="34" charset="0"/>
              </a:rPr>
              <a:t>				e.g. meet needs of evolving technology</a:t>
            </a:r>
          </a:p>
          <a:p>
            <a:pPr>
              <a:spcBef>
                <a:spcPts val="12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AU" sz="2600" b="1">
                <a:latin typeface="Calibri" pitchFamily="34" charset="0"/>
              </a:rPr>
              <a:t>  Local Team Management </a:t>
            </a:r>
            <a:r>
              <a:rPr lang="en-AU" b="1">
                <a:latin typeface="Calibri" pitchFamily="34" charset="0"/>
              </a:rPr>
              <a:t>and </a:t>
            </a:r>
            <a:r>
              <a:rPr lang="en-AU" sz="2600" b="1">
                <a:latin typeface="Calibri" pitchFamily="34" charset="0"/>
              </a:rPr>
              <a:t>Support </a:t>
            </a:r>
            <a:r>
              <a:rPr lang="en-AU" sz="2600">
                <a:latin typeface="Calibri" pitchFamily="34" charset="0"/>
              </a:rPr>
              <a:t>- essential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</a:t>
            </a:r>
            <a:r>
              <a:rPr lang="en-AU" sz="2600" b="1">
                <a:latin typeface="Calibri" pitchFamily="34" charset="0"/>
              </a:rPr>
              <a:t>Recognition of achievements	</a:t>
            </a:r>
          </a:p>
          <a:p>
            <a:pPr>
              <a:buClr>
                <a:srgbClr val="C00000"/>
              </a:buClr>
            </a:pPr>
            <a:r>
              <a:rPr lang="en-AU" sz="2600" b="1">
                <a:latin typeface="Calibri" pitchFamily="34" charset="0"/>
              </a:rPr>
              <a:t>			</a:t>
            </a:r>
            <a:r>
              <a:rPr lang="en-AU" sz="2600">
                <a:latin typeface="Calibri" pitchFamily="34" charset="0"/>
              </a:rPr>
              <a:t>- rewards, career enhancement, motivation</a:t>
            </a:r>
            <a:endParaRPr lang="en-AU" sz="2600" b="1">
              <a:latin typeface="Calibri" pitchFamily="34" charset="0"/>
            </a:endParaRPr>
          </a:p>
          <a:p>
            <a:endParaRPr lang="en-AU">
              <a:latin typeface="Calibri" pitchFamily="34" charset="0"/>
            </a:endParaRPr>
          </a:p>
          <a:p>
            <a:endParaRPr lang="en-AU"/>
          </a:p>
        </p:txBody>
      </p:sp>
      <p:cxnSp>
        <p:nvCxnSpPr>
          <p:cNvPr id="17411" name="Straight Connector 3"/>
          <p:cNvCxnSpPr>
            <a:cxnSpLocks noChangeShapeType="1"/>
          </p:cNvCxnSpPr>
          <p:nvPr/>
        </p:nvCxnSpPr>
        <p:spPr bwMode="auto">
          <a:xfrm>
            <a:off x="612775" y="836613"/>
            <a:ext cx="201612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6513" y="44450"/>
            <a:ext cx="9621837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2800" b="1" dirty="0">
                <a:latin typeface="Calibri" pitchFamily="34" charset="0"/>
              </a:rPr>
              <a:t>Summary: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</a:t>
            </a:r>
            <a:r>
              <a:rPr lang="en-AU" sz="2600" b="1" dirty="0">
                <a:latin typeface="Calibri" pitchFamily="34" charset="0"/>
              </a:rPr>
              <a:t>24 RCA projects </a:t>
            </a:r>
            <a:r>
              <a:rPr lang="en-AU" sz="2600" dirty="0">
                <a:latin typeface="Calibri" pitchFamily="34" charset="0"/>
              </a:rPr>
              <a:t>in Health Sector since 1984</a:t>
            </a:r>
          </a:p>
          <a:p>
            <a:pPr>
              <a:spcBef>
                <a:spcPts val="9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</a:t>
            </a:r>
            <a:r>
              <a:rPr lang="en-AU" sz="2600" b="1" dirty="0">
                <a:latin typeface="Calibri" pitchFamily="34" charset="0"/>
              </a:rPr>
              <a:t>Distance Learning programs </a:t>
            </a:r>
            <a:r>
              <a:rPr lang="en-AU" sz="2600" dirty="0">
                <a:latin typeface="Calibri" pitchFamily="34" charset="0"/>
              </a:rPr>
              <a:t>show continuing growth</a:t>
            </a:r>
          </a:p>
          <a:p>
            <a:r>
              <a:rPr lang="en-AU" sz="2600" dirty="0">
                <a:latin typeface="Calibri" pitchFamily="34" charset="0"/>
              </a:rPr>
              <a:t>	- </a:t>
            </a:r>
            <a:r>
              <a:rPr lang="en-AU" dirty="0">
                <a:latin typeface="Calibri" pitchFamily="34" charset="0"/>
              </a:rPr>
              <a:t>Tissue Banking</a:t>
            </a:r>
          </a:p>
          <a:p>
            <a:r>
              <a:rPr lang="en-AU" dirty="0">
                <a:latin typeface="Calibri" pitchFamily="34" charset="0"/>
              </a:rPr>
              <a:t>	- Applied Science of Oncology</a:t>
            </a:r>
          </a:p>
          <a:p>
            <a:r>
              <a:rPr lang="en-AU" dirty="0">
                <a:latin typeface="Calibri" pitchFamily="34" charset="0"/>
              </a:rPr>
              <a:t>	- Distance Assisted Training in Nuclear Medicine</a:t>
            </a:r>
          </a:p>
          <a:p>
            <a:pPr>
              <a:spcBef>
                <a:spcPts val="9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</a:t>
            </a:r>
            <a:r>
              <a:rPr lang="en-AU" sz="2600" b="1" dirty="0">
                <a:latin typeface="Calibri" pitchFamily="34" charset="0"/>
              </a:rPr>
              <a:t>Projects </a:t>
            </a:r>
            <a:r>
              <a:rPr lang="en-AU" sz="2600" b="1" dirty="0" err="1">
                <a:latin typeface="Calibri" pitchFamily="34" charset="0"/>
              </a:rPr>
              <a:t>vs</a:t>
            </a:r>
            <a:r>
              <a:rPr lang="en-AU" sz="2600" b="1" dirty="0">
                <a:latin typeface="Calibri" pitchFamily="34" charset="0"/>
              </a:rPr>
              <a:t> Programs</a:t>
            </a:r>
          </a:p>
          <a:p>
            <a:r>
              <a:rPr lang="en-AU" sz="2600" dirty="0">
                <a:latin typeface="Calibri" pitchFamily="34" charset="0"/>
              </a:rPr>
              <a:t>	</a:t>
            </a:r>
            <a:r>
              <a:rPr lang="en-AU" dirty="0">
                <a:latin typeface="Calibri" pitchFamily="34" charset="0"/>
              </a:rPr>
              <a:t>- Projects have an end (4 – 5yrs)</a:t>
            </a:r>
          </a:p>
          <a:p>
            <a:r>
              <a:rPr lang="en-AU" dirty="0">
                <a:latin typeface="Calibri" pitchFamily="34" charset="0"/>
              </a:rPr>
              <a:t>	- Programs ongoing to meet evolving needs and train more people</a:t>
            </a:r>
          </a:p>
          <a:p>
            <a:pPr>
              <a:spcBef>
                <a:spcPts val="9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</a:t>
            </a:r>
            <a:r>
              <a:rPr lang="en-AU" sz="2600" b="1" dirty="0">
                <a:latin typeface="Calibri" pitchFamily="34" charset="0"/>
              </a:rPr>
              <a:t>Need for Government </a:t>
            </a:r>
            <a:r>
              <a:rPr lang="en-AU" sz="2600" dirty="0">
                <a:latin typeface="Calibri" pitchFamily="34" charset="0"/>
              </a:rPr>
              <a:t>and </a:t>
            </a:r>
            <a:r>
              <a:rPr lang="en-AU" sz="2600" b="1" dirty="0">
                <a:latin typeface="Calibri" pitchFamily="34" charset="0"/>
              </a:rPr>
              <a:t>Education Institutional support</a:t>
            </a:r>
          </a:p>
          <a:p>
            <a:r>
              <a:rPr lang="en-AU" sz="2600" dirty="0">
                <a:latin typeface="Calibri" pitchFamily="34" charset="0"/>
              </a:rPr>
              <a:t>	</a:t>
            </a:r>
            <a:r>
              <a:rPr lang="en-AU" dirty="0">
                <a:latin typeface="Calibri" pitchFamily="34" charset="0"/>
              </a:rPr>
              <a:t>- successful programs </a:t>
            </a:r>
            <a:r>
              <a:rPr lang="en-AU" dirty="0" smtClean="0">
                <a:latin typeface="Calibri" pitchFamily="34" charset="0"/>
              </a:rPr>
              <a:t>have already shown </a:t>
            </a:r>
            <a:r>
              <a:rPr lang="en-AU" dirty="0">
                <a:latin typeface="Calibri" pitchFamily="34" charset="0"/>
              </a:rPr>
              <a:t>sustainability</a:t>
            </a:r>
          </a:p>
          <a:p>
            <a:r>
              <a:rPr lang="en-AU" dirty="0">
                <a:latin typeface="Calibri" pitchFamily="34" charset="0"/>
              </a:rPr>
              <a:t>	- consider integration to current indigenous programs - ‘fill any gaps’</a:t>
            </a:r>
          </a:p>
          <a:p>
            <a:r>
              <a:rPr lang="en-AU" dirty="0">
                <a:latin typeface="Calibri" pitchFamily="34" charset="0"/>
              </a:rPr>
              <a:t>	- need for professional recognition as incentives and motivation</a:t>
            </a:r>
          </a:p>
        </p:txBody>
      </p:sp>
      <p:cxnSp>
        <p:nvCxnSpPr>
          <p:cNvPr id="18435" name="Straight Connector 3"/>
          <p:cNvCxnSpPr>
            <a:cxnSpLocks noChangeShapeType="1"/>
          </p:cNvCxnSpPr>
          <p:nvPr/>
        </p:nvCxnSpPr>
        <p:spPr bwMode="auto">
          <a:xfrm>
            <a:off x="107950" y="476250"/>
            <a:ext cx="1547813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1620838" y="4508500"/>
            <a:ext cx="180022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7237413" y="4508500"/>
            <a:ext cx="1008062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7" name="Picture 6" descr="RCA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72308" y="188640"/>
            <a:ext cx="1189325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ndSlide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33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214313" y="620713"/>
            <a:ext cx="9410700" cy="498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AU" sz="2800">
                <a:latin typeface="Calibri" pitchFamily="34" charset="0"/>
              </a:rPr>
              <a:t>The goal of the IAEA programme in Human Health</a:t>
            </a:r>
          </a:p>
          <a:p>
            <a:pPr>
              <a:lnSpc>
                <a:spcPct val="150000"/>
              </a:lnSpc>
            </a:pPr>
            <a:r>
              <a:rPr lang="en-AU" sz="2800">
                <a:latin typeface="Calibri" pitchFamily="34" charset="0"/>
              </a:rPr>
              <a:t>to enhance the capabilities in Member States to address needs </a:t>
            </a:r>
          </a:p>
          <a:p>
            <a:pPr>
              <a:lnSpc>
                <a:spcPct val="150000"/>
              </a:lnSpc>
            </a:pPr>
            <a:r>
              <a:rPr lang="en-AU" sz="2800">
                <a:latin typeface="Calibri" pitchFamily="34" charset="0"/>
              </a:rPr>
              <a:t>related to the </a:t>
            </a:r>
          </a:p>
          <a:p>
            <a:pPr>
              <a:lnSpc>
                <a:spcPct val="150000"/>
              </a:lnSpc>
            </a:pPr>
            <a:r>
              <a:rPr lang="en-AU" sz="2800">
                <a:latin typeface="Calibri" pitchFamily="34" charset="0"/>
              </a:rPr>
              <a:t>		</a:t>
            </a:r>
            <a:r>
              <a:rPr lang="en-AU" sz="2800" b="1">
                <a:latin typeface="Calibri" pitchFamily="34" charset="0"/>
              </a:rPr>
              <a:t>prevention</a:t>
            </a:r>
          </a:p>
          <a:p>
            <a:pPr>
              <a:lnSpc>
                <a:spcPct val="150000"/>
              </a:lnSpc>
            </a:pPr>
            <a:r>
              <a:rPr lang="en-AU" sz="2800" b="1">
                <a:latin typeface="Calibri" pitchFamily="34" charset="0"/>
              </a:rPr>
              <a:t>		diagnosis</a:t>
            </a:r>
          </a:p>
          <a:p>
            <a:pPr>
              <a:lnSpc>
                <a:spcPct val="150000"/>
              </a:lnSpc>
            </a:pPr>
            <a:r>
              <a:rPr lang="en-AU" sz="2800" b="1">
                <a:latin typeface="Calibri" pitchFamily="34" charset="0"/>
              </a:rPr>
              <a:t>		treatment </a:t>
            </a:r>
          </a:p>
          <a:p>
            <a:pPr>
              <a:lnSpc>
                <a:spcPct val="150000"/>
              </a:lnSpc>
            </a:pPr>
            <a:r>
              <a:rPr lang="en-AU" sz="2800" b="1">
                <a:latin typeface="Calibri" pitchFamily="34" charset="0"/>
              </a:rPr>
              <a:t>of diseases </a:t>
            </a:r>
            <a:r>
              <a:rPr lang="en-AU" sz="2800">
                <a:latin typeface="Calibri" pitchFamily="34" charset="0"/>
              </a:rPr>
              <a:t>through the application of nuclear techniques.</a:t>
            </a:r>
          </a:p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title"/>
          </p:nvPr>
        </p:nvSpPr>
        <p:spPr>
          <a:xfrm>
            <a:off x="598488" y="357188"/>
            <a:ext cx="2616200" cy="792162"/>
          </a:xfrm>
          <a:noFill/>
        </p:spPr>
        <p:txBody>
          <a:bodyPr/>
          <a:lstStyle/>
          <a:p>
            <a:pPr eaLnBrk="1" hangingPunct="1"/>
            <a:r>
              <a:rPr lang="en-US" sz="3200" b="1" smtClean="0">
                <a:latin typeface="Calibri" pitchFamily="34" charset="0"/>
              </a:rPr>
              <a:t>Introduction</a:t>
            </a: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793750" y="6248400"/>
            <a:ext cx="220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3616325" y="62484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650" y="1268413"/>
            <a:ext cx="7464425" cy="3586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AU" dirty="0">
                <a:latin typeface="Calibri" pitchFamily="34" charset="0"/>
              </a:rPr>
              <a:t>Most RCA Member States projects emphasis on:</a:t>
            </a:r>
          </a:p>
          <a:p>
            <a:pPr>
              <a:defRPr/>
            </a:pPr>
            <a:endParaRPr lang="en-AU" dirty="0">
              <a:latin typeface="Calibri" pitchFamily="34" charset="0"/>
            </a:endParaRPr>
          </a:p>
          <a:p>
            <a:pPr>
              <a:defRPr/>
            </a:pPr>
            <a:r>
              <a:rPr lang="en-AU" b="1" dirty="0">
                <a:latin typeface="Calibri" pitchFamily="34" charset="0"/>
              </a:rPr>
              <a:t>Early diagnosis and treatment</a:t>
            </a:r>
          </a:p>
          <a:p>
            <a:pPr marL="62865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AU" dirty="0">
                <a:latin typeface="Calibri" pitchFamily="34" charset="0"/>
              </a:rPr>
              <a:t>	infectious and non-communicable diseases </a:t>
            </a:r>
          </a:p>
          <a:p>
            <a:pPr marL="628650">
              <a:spcBef>
                <a:spcPts val="600"/>
              </a:spcBef>
              <a:buClr>
                <a:srgbClr val="FF0000"/>
              </a:buClr>
              <a:defRPr/>
            </a:pPr>
            <a:r>
              <a:rPr lang="en-AU" dirty="0">
                <a:latin typeface="Calibri" pitchFamily="34" charset="0"/>
              </a:rPr>
              <a:t>			- cardio-vascular disorders or cancer</a:t>
            </a:r>
          </a:p>
          <a:p>
            <a:pPr marL="62865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AU" dirty="0">
                <a:latin typeface="Calibri" pitchFamily="34" charset="0"/>
              </a:rPr>
              <a:t>	Nonhereditary and hereditary diseases</a:t>
            </a:r>
          </a:p>
          <a:p>
            <a:pPr marL="628650">
              <a:spcBef>
                <a:spcPts val="12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en-AU" dirty="0">
                <a:latin typeface="Calibri" pitchFamily="34" charset="0"/>
              </a:rPr>
              <a:t>	Identification of nutritional deficiencies</a:t>
            </a:r>
          </a:p>
          <a:p>
            <a:pPr>
              <a:defRPr/>
            </a:pPr>
            <a:endParaRPr lang="en-AU" dirty="0">
              <a:latin typeface="Calibri" pitchFamily="34" charset="0"/>
            </a:endParaRPr>
          </a:p>
        </p:txBody>
      </p:sp>
      <p:pic>
        <p:nvPicPr>
          <p:cNvPr id="6" name="Picture 5" descr="RCA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9365" y="188640"/>
            <a:ext cx="1274276" cy="108012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 bwMode="auto">
          <a:xfrm>
            <a:off x="756221" y="980728"/>
            <a:ext cx="194421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444500" y="765175"/>
            <a:ext cx="9542463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800" b="1" dirty="0">
                <a:latin typeface="Calibri" pitchFamily="34" charset="0"/>
              </a:rPr>
              <a:t>RCA input</a:t>
            </a:r>
            <a:r>
              <a:rPr lang="en-AU" dirty="0">
                <a:latin typeface="Calibri" pitchFamily="34" charset="0"/>
              </a:rPr>
              <a:t>:       </a:t>
            </a:r>
            <a:r>
              <a:rPr lang="en-AU" sz="2600" b="1" dirty="0">
                <a:latin typeface="Calibri" pitchFamily="34" charset="0"/>
              </a:rPr>
              <a:t>Collaborative Activities of Health Care Projects</a:t>
            </a:r>
          </a:p>
          <a:p>
            <a:endParaRPr lang="en-AU" dirty="0">
              <a:latin typeface="Calibri" pitchFamily="34" charset="0"/>
            </a:endParaRPr>
          </a:p>
          <a:p>
            <a:r>
              <a:rPr lang="en-AU" dirty="0">
                <a:latin typeface="Calibri" pitchFamily="34" charset="0"/>
              </a:rPr>
              <a:t>				          		  </a:t>
            </a:r>
            <a:r>
              <a:rPr lang="en-AU" dirty="0" smtClean="0">
                <a:latin typeface="Calibri" pitchFamily="34" charset="0"/>
              </a:rPr>
              <a:t>#            </a:t>
            </a:r>
            <a:r>
              <a:rPr lang="en-AU" dirty="0">
                <a:latin typeface="Calibri" pitchFamily="34" charset="0"/>
              </a:rPr>
              <a:t>participants</a:t>
            </a: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Regional Training Courses	            		114	       2,177</a:t>
            </a:r>
          </a:p>
          <a:p>
            <a:pPr>
              <a:buClr>
                <a:srgbClr val="C00000"/>
              </a:buClr>
            </a:pPr>
            <a:endParaRPr lang="en-AU" dirty="0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Regional Technical Workshops</a:t>
            </a:r>
          </a:p>
          <a:p>
            <a:r>
              <a:rPr lang="en-AU" dirty="0">
                <a:latin typeface="Calibri" pitchFamily="34" charset="0"/>
              </a:rPr>
              <a:t>	/ Technical Meetings	              	   50	          440 </a:t>
            </a:r>
          </a:p>
          <a:p>
            <a:endParaRPr lang="en-AU" dirty="0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Regional project Planning Meetings        	   43	          592</a:t>
            </a:r>
          </a:p>
          <a:p>
            <a:pPr>
              <a:buClr>
                <a:srgbClr val="C00000"/>
              </a:buClr>
            </a:pPr>
            <a:endParaRPr lang="en-AU" dirty="0">
              <a:latin typeface="Calibri" pitchFamily="34" charset="0"/>
            </a:endParaRPr>
          </a:p>
          <a:p>
            <a:pPr>
              <a:buClr>
                <a:srgbClr val="C0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Expert Missions to Member States        	 223</a:t>
            </a: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40197" y="1268760"/>
            <a:ext cx="144016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830263" y="981075"/>
            <a:ext cx="74279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500">
                <a:latin typeface="Calibri" pitchFamily="34" charset="0"/>
              </a:rPr>
              <a:t>  Nuclear Medicine and Diagnostic Imaging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500">
                <a:latin typeface="Calibri" pitchFamily="34" charset="0"/>
              </a:rPr>
              <a:t>  Applied Radiation Biology and Radiotherapy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500">
                <a:latin typeface="Calibri" pitchFamily="34" charset="0"/>
              </a:rPr>
              <a:t>  Dosimetry and Medical Radiation Physics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AU" sz="2500">
                <a:latin typeface="Calibri" pitchFamily="34" charset="0"/>
              </a:rPr>
              <a:t>  Nutritional and Health-Related Environmental Studies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138238" y="3644900"/>
            <a:ext cx="45672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buFont typeface="Calibri" pitchFamily="34" charset="0"/>
              <a:buChar char="–"/>
            </a:pPr>
            <a:r>
              <a:rPr lang="en-AU">
                <a:latin typeface="Calibri" pitchFamily="34" charset="0"/>
              </a:rPr>
              <a:t>  Coordinated Research Projects</a:t>
            </a:r>
          </a:p>
          <a:p>
            <a:pPr>
              <a:spcBef>
                <a:spcPts val="1200"/>
              </a:spcBef>
              <a:buFont typeface="Calibri" pitchFamily="34" charset="0"/>
              <a:buChar char="–"/>
            </a:pPr>
            <a:r>
              <a:rPr lang="en-AU">
                <a:latin typeface="Calibri" pitchFamily="34" charset="0"/>
              </a:rPr>
              <a:t>  Publications</a:t>
            </a:r>
          </a:p>
          <a:p>
            <a:pPr>
              <a:spcBef>
                <a:spcPts val="1200"/>
              </a:spcBef>
              <a:buFont typeface="Calibri" pitchFamily="34" charset="0"/>
              <a:buChar char="–"/>
            </a:pPr>
            <a:r>
              <a:rPr lang="en-AU">
                <a:latin typeface="Calibri" pitchFamily="34" charset="0"/>
              </a:rPr>
              <a:t>  Guidelines</a:t>
            </a:r>
          </a:p>
          <a:p>
            <a:pPr>
              <a:spcBef>
                <a:spcPts val="1200"/>
              </a:spcBef>
              <a:buFont typeface="Calibri" pitchFamily="34" charset="0"/>
              <a:buChar char="–"/>
            </a:pPr>
            <a:r>
              <a:rPr lang="en-AU">
                <a:latin typeface="Calibri" pitchFamily="34" charset="0"/>
              </a:rPr>
              <a:t>  Education and Training programs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830263" y="333375"/>
            <a:ext cx="2703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2800" b="1">
                <a:latin typeface="Calibri" pitchFamily="34" charset="0"/>
              </a:rPr>
              <a:t>Main Categories: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908050" y="3141663"/>
            <a:ext cx="1660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2800" b="1">
                <a:latin typeface="Calibri" pitchFamily="34" charset="0"/>
              </a:rPr>
              <a:t>Activities: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972245" y="836712"/>
            <a:ext cx="237626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ChangeArrowheads="1"/>
          </p:cNvSpPr>
          <p:nvPr/>
        </p:nvSpPr>
        <p:spPr bwMode="auto">
          <a:xfrm>
            <a:off x="793750" y="6248400"/>
            <a:ext cx="220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/>
          </a:p>
        </p:txBody>
      </p:sp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3616325" y="62484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324173" y="0"/>
          <a:ext cx="9721080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396875" y="912813"/>
            <a:ext cx="57594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800" b="1">
                <a:latin typeface="Calibri" pitchFamily="34" charset="0"/>
              </a:rPr>
              <a:t>    Nuclear Medicine        Cancer         Joint &amp; Bone disorders</a:t>
            </a:r>
          </a:p>
          <a:p>
            <a:endParaRPr lang="en-AU" sz="1200" b="1">
              <a:latin typeface="Calibri" pitchFamily="34" charset="0"/>
            </a:endParaRPr>
          </a:p>
          <a:p>
            <a:r>
              <a:rPr lang="en-AU" sz="1800" b="1">
                <a:latin typeface="Calibri" pitchFamily="34" charset="0"/>
              </a:rPr>
              <a:t>    Medical Physics            Radioimmunoassay</a:t>
            </a:r>
          </a:p>
          <a:p>
            <a:endParaRPr lang="en-AU" sz="1200" b="1">
              <a:latin typeface="Calibri" pitchFamily="34" charset="0"/>
            </a:endParaRPr>
          </a:p>
          <a:p>
            <a:r>
              <a:rPr lang="en-AU" sz="1800" b="1">
                <a:latin typeface="Calibri" pitchFamily="34" charset="0"/>
              </a:rPr>
              <a:t>    Tissue Grafts 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484438" y="981075"/>
            <a:ext cx="215900" cy="215900"/>
          </a:xfrm>
          <a:prstGeom prst="rect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96875" y="981075"/>
            <a:ext cx="215900" cy="215900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563938" y="981075"/>
            <a:ext cx="215900" cy="215900"/>
          </a:xfrm>
          <a:prstGeom prst="rect">
            <a:avLst/>
          </a:prstGeom>
          <a:solidFill>
            <a:srgbClr val="7030A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396875" y="1844675"/>
            <a:ext cx="215900" cy="2159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484438" y="1412875"/>
            <a:ext cx="215900" cy="2159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396875" y="1412875"/>
            <a:ext cx="215900" cy="215900"/>
          </a:xfrm>
          <a:prstGeom prst="rect">
            <a:avLst/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ChangeArrowheads="1"/>
          </p:cNvSpPr>
          <p:nvPr/>
        </p:nvSpPr>
        <p:spPr bwMode="auto">
          <a:xfrm>
            <a:off x="793750" y="6248400"/>
            <a:ext cx="220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/>
          </a:p>
        </p:txBody>
      </p:sp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3616325" y="62484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598488" y="765175"/>
            <a:ext cx="7437437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200" b="1" dirty="0">
                <a:latin typeface="Calibri" pitchFamily="34" charset="0"/>
              </a:rPr>
              <a:t>Radioimmunoassay:</a:t>
            </a:r>
            <a:r>
              <a:rPr lang="en-AU" sz="3200" dirty="0">
                <a:latin typeface="Calibri" pitchFamily="34" charset="0"/>
              </a:rPr>
              <a:t>	</a:t>
            </a:r>
            <a:r>
              <a:rPr lang="en-AU" dirty="0">
                <a:latin typeface="Calibri" pitchFamily="34" charset="0"/>
              </a:rPr>
              <a:t>4 projects 1986 - 97</a:t>
            </a:r>
          </a:p>
          <a:p>
            <a:endParaRPr lang="en-AU" dirty="0">
              <a:latin typeface="Calibri" pitchFamily="34" charset="0"/>
            </a:endParaRPr>
          </a:p>
          <a:p>
            <a:pPr>
              <a:spcBef>
                <a:spcPts val="12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Data processing:		Train the Trainer</a:t>
            </a:r>
          </a:p>
          <a:p>
            <a:pPr>
              <a:spcBef>
                <a:spcPts val="1200"/>
              </a:spcBef>
            </a:pPr>
            <a:r>
              <a:rPr lang="en-AU" dirty="0">
                <a:latin typeface="Calibri" pitchFamily="34" charset="0"/>
              </a:rPr>
              <a:t>				</a:t>
            </a:r>
          </a:p>
          <a:p>
            <a:pPr>
              <a:spcBef>
                <a:spcPts val="600"/>
              </a:spcBef>
            </a:pPr>
            <a:r>
              <a:rPr lang="en-AU" dirty="0">
                <a:latin typeface="Calibri" pitchFamily="34" charset="0"/>
              </a:rPr>
              <a:t>				Thyroid Hormones</a:t>
            </a:r>
          </a:p>
          <a:p>
            <a:pPr>
              <a:spcBef>
                <a:spcPts val="1200"/>
              </a:spcBef>
            </a:pPr>
            <a:r>
              <a:rPr lang="en-AU" dirty="0">
                <a:latin typeface="Calibri" pitchFamily="34" charset="0"/>
              </a:rPr>
              <a:t>				 Hepatitis B diagnosis</a:t>
            </a:r>
          </a:p>
          <a:p>
            <a:pPr>
              <a:spcBef>
                <a:spcPts val="600"/>
              </a:spcBef>
            </a:pPr>
            <a:r>
              <a:rPr lang="en-AU" sz="2000" dirty="0">
                <a:latin typeface="Calibri" pitchFamily="34" charset="0"/>
              </a:rPr>
              <a:t> 		&gt;600 scientists trained in bulk reagent methodology</a:t>
            </a:r>
          </a:p>
          <a:p>
            <a:r>
              <a:rPr lang="en-AU" sz="2000" dirty="0">
                <a:latin typeface="Calibri" pitchFamily="34" charset="0"/>
              </a:rPr>
              <a:t>			</a:t>
            </a:r>
            <a:r>
              <a:rPr lang="en-AU" sz="2000" dirty="0"/>
              <a:t>	 </a:t>
            </a: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69913" y="3111500"/>
            <a:ext cx="299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Clinical Applications:</a:t>
            </a:r>
          </a:p>
        </p:txBody>
      </p:sp>
      <p:cxnSp>
        <p:nvCxnSpPr>
          <p:cNvPr id="9222" name="Straight Arrow Connector 10"/>
          <p:cNvCxnSpPr>
            <a:cxnSpLocks noChangeShapeType="1"/>
            <a:stCxn id="9221" idx="3"/>
          </p:cNvCxnSpPr>
          <p:nvPr/>
        </p:nvCxnSpPr>
        <p:spPr bwMode="auto">
          <a:xfrm flipV="1">
            <a:off x="3563938" y="3068638"/>
            <a:ext cx="720725" cy="2730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9223" name="Straight Arrow Connector 12"/>
          <p:cNvCxnSpPr>
            <a:cxnSpLocks noChangeShapeType="1"/>
          </p:cNvCxnSpPr>
          <p:nvPr/>
        </p:nvCxnSpPr>
        <p:spPr bwMode="auto">
          <a:xfrm>
            <a:off x="3563938" y="3429000"/>
            <a:ext cx="720725" cy="7143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9224" name="Straight Connector 29"/>
          <p:cNvCxnSpPr>
            <a:cxnSpLocks noChangeShapeType="1"/>
          </p:cNvCxnSpPr>
          <p:nvPr/>
        </p:nvCxnSpPr>
        <p:spPr bwMode="auto">
          <a:xfrm>
            <a:off x="752475" y="1268413"/>
            <a:ext cx="324485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9226" name="Picture 10" descr="What Is the RIA Test? 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013" y="260648"/>
            <a:ext cx="2376264" cy="1782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7"/>
          <p:cNvSpPr txBox="1">
            <a:spLocks noChangeArrowheads="1"/>
          </p:cNvSpPr>
          <p:nvPr/>
        </p:nvSpPr>
        <p:spPr bwMode="auto">
          <a:xfrm>
            <a:off x="752475" y="836613"/>
            <a:ext cx="7891463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200" b="1">
                <a:latin typeface="Calibri" pitchFamily="34" charset="0"/>
              </a:rPr>
              <a:t>Tissue Banking:</a:t>
            </a:r>
            <a:r>
              <a:rPr lang="en-AU">
                <a:latin typeface="Calibri" pitchFamily="34" charset="0"/>
              </a:rPr>
              <a:t>		project 1988 – 2002</a:t>
            </a:r>
          </a:p>
          <a:p>
            <a:endParaRPr lang="en-AU">
              <a:latin typeface="Calibri" pitchFamily="34" charset="0"/>
            </a:endParaRPr>
          </a:p>
          <a:p>
            <a:pPr>
              <a:buClr>
                <a:srgbClr val="FF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Tissue banking operators trained through distance learning</a:t>
            </a:r>
          </a:p>
          <a:p>
            <a:pPr>
              <a:buClr>
                <a:srgbClr val="FF0000"/>
              </a:buClr>
              <a:buFont typeface="Arial" charset="0"/>
              <a:buChar char="•"/>
            </a:pPr>
            <a:endParaRPr lang="en-AU">
              <a:latin typeface="Calibri" pitchFamily="34" charset="0"/>
            </a:endParaRPr>
          </a:p>
          <a:p>
            <a:pPr>
              <a:buClr>
                <a:srgbClr val="FF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First curriculum of its kind</a:t>
            </a:r>
          </a:p>
          <a:p>
            <a:pPr>
              <a:spcBef>
                <a:spcPts val="18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Developed through RCA </a:t>
            </a:r>
          </a:p>
          <a:p>
            <a:r>
              <a:rPr lang="en-AU">
                <a:latin typeface="Calibri" pitchFamily="34" charset="0"/>
              </a:rPr>
              <a:t>	- then inter-regional ARCAL, AFRA and Europe</a:t>
            </a:r>
          </a:p>
          <a:p>
            <a:pPr>
              <a:spcBef>
                <a:spcPts val="12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AU">
                <a:latin typeface="Calibri" pitchFamily="34" charset="0"/>
              </a:rPr>
              <a:t>  2003 Diploma course through National University Singapore</a:t>
            </a:r>
          </a:p>
          <a:p>
            <a:r>
              <a:rPr lang="en-AU">
                <a:latin typeface="Calibri" pitchFamily="34" charset="0"/>
              </a:rPr>
              <a:t>	- University of Buenos Aires (Spanish)</a:t>
            </a:r>
          </a:p>
          <a:p>
            <a:endParaRPr lang="en-AU">
              <a:latin typeface="Calibri" pitchFamily="34" charset="0"/>
            </a:endParaRPr>
          </a:p>
        </p:txBody>
      </p:sp>
      <p:cxnSp>
        <p:nvCxnSpPr>
          <p:cNvPr id="10243" name="Straight Connector 9"/>
          <p:cNvCxnSpPr>
            <a:cxnSpLocks noChangeShapeType="1"/>
          </p:cNvCxnSpPr>
          <p:nvPr/>
        </p:nvCxnSpPr>
        <p:spPr bwMode="auto">
          <a:xfrm>
            <a:off x="6229350" y="2133600"/>
            <a:ext cx="215582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244" name="Straight Connector 11"/>
          <p:cNvCxnSpPr>
            <a:cxnSpLocks noChangeShapeType="1"/>
          </p:cNvCxnSpPr>
          <p:nvPr/>
        </p:nvCxnSpPr>
        <p:spPr bwMode="auto">
          <a:xfrm>
            <a:off x="908050" y="1341438"/>
            <a:ext cx="253682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0248" name="Picture 8" descr="Advances In Tissue Bank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7141" y="116632"/>
            <a:ext cx="1359024" cy="1947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756221" y="1340768"/>
            <a:ext cx="7970837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200" b="1" dirty="0">
                <a:latin typeface="Calibri" pitchFamily="34" charset="0"/>
              </a:rPr>
              <a:t>Joint and Bone </a:t>
            </a:r>
            <a:r>
              <a:rPr lang="en-AU" dirty="0">
                <a:latin typeface="Calibri" pitchFamily="34" charset="0"/>
              </a:rPr>
              <a:t>disorders:	 3 projects   </a:t>
            </a:r>
            <a:r>
              <a:rPr lang="en-AU" sz="2600" dirty="0">
                <a:latin typeface="Calibri" pitchFamily="34" charset="0"/>
              </a:rPr>
              <a:t>2003 – 2008</a:t>
            </a:r>
          </a:p>
          <a:p>
            <a:r>
              <a:rPr lang="en-AU" dirty="0">
                <a:latin typeface="Calibri" pitchFamily="34" charset="0"/>
              </a:rPr>
              <a:t>	</a:t>
            </a:r>
          </a:p>
          <a:p>
            <a:pPr>
              <a:buClr>
                <a:srgbClr val="FF0000"/>
              </a:buClr>
              <a:buFont typeface="Arial" charset="0"/>
              <a:buChar char="•"/>
            </a:pPr>
            <a:r>
              <a:rPr lang="en-AU" dirty="0">
                <a:latin typeface="Calibri" pitchFamily="34" charset="0"/>
              </a:rPr>
              <a:t>  </a:t>
            </a:r>
            <a:r>
              <a:rPr lang="en-AU" sz="2600" dirty="0">
                <a:latin typeface="Calibri" pitchFamily="34" charset="0"/>
              </a:rPr>
              <a:t>Diagnosis of osteoporosis</a:t>
            </a:r>
          </a:p>
          <a:p>
            <a:pPr>
              <a:spcBef>
                <a:spcPts val="18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Prevention</a:t>
            </a:r>
          </a:p>
          <a:p>
            <a:pPr>
              <a:spcBef>
                <a:spcPts val="1800"/>
              </a:spcBef>
              <a:buClr>
                <a:srgbClr val="FF0000"/>
              </a:buClr>
              <a:buFont typeface="Arial" charset="0"/>
              <a:buChar char="•"/>
            </a:pPr>
            <a:r>
              <a:rPr lang="en-AU" sz="2600" dirty="0">
                <a:latin typeface="Calibri" pitchFamily="34" charset="0"/>
              </a:rPr>
              <a:t>  Treatment  e.g. </a:t>
            </a:r>
            <a:r>
              <a:rPr lang="en-AU" sz="2600" dirty="0" err="1">
                <a:latin typeface="Calibri" pitchFamily="34" charset="0"/>
              </a:rPr>
              <a:t>Radiosynovectomy</a:t>
            </a:r>
            <a:r>
              <a:rPr lang="en-AU" sz="2600" dirty="0">
                <a:latin typeface="Calibri" pitchFamily="34" charset="0"/>
              </a:rPr>
              <a:t> for arthritis</a:t>
            </a:r>
          </a:p>
          <a:p>
            <a:endParaRPr lang="en-AU" dirty="0"/>
          </a:p>
        </p:txBody>
      </p:sp>
      <p:cxnSp>
        <p:nvCxnSpPr>
          <p:cNvPr id="11267" name="Straight Connector 3"/>
          <p:cNvCxnSpPr>
            <a:cxnSpLocks noChangeShapeType="1"/>
          </p:cNvCxnSpPr>
          <p:nvPr/>
        </p:nvCxnSpPr>
        <p:spPr bwMode="auto">
          <a:xfrm>
            <a:off x="828229" y="1844824"/>
            <a:ext cx="252028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1273" name="Picture 9" descr="http://www-pub.iaea.org/MTCD/pubcovers/p1479c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7101" y="2060848"/>
            <a:ext cx="1459607" cy="219534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32285" y="332656"/>
            <a:ext cx="8012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Nutritional and Health-Related Environmental Studies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Arial"/>
      </a:majorFont>
      <a:minorFont>
        <a:latin typeface="Arial Blac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1_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Blank Presentation">
      <a:majorFont>
        <a:latin typeface="Arial"/>
        <a:ea typeface=""/>
        <a:cs typeface="Arial"/>
      </a:majorFont>
      <a:minorFont>
        <a:latin typeface="Arial Blac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Blank Presentatio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1_Blank Presentation">
    <a:majorFont>
      <a:latin typeface="Arial"/>
      <a:ea typeface=""/>
      <a:cs typeface="Arial"/>
    </a:majorFont>
    <a:minorFont>
      <a:latin typeface="Arial Black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9410</TotalTime>
  <Words>573</Words>
  <Application>Microsoft Office PowerPoint</Application>
  <PresentationFormat>Custom</PresentationFormat>
  <Paragraphs>163</Paragraphs>
  <Slides>18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Blank Presentation</vt:lpstr>
      <vt:lpstr>1_Blank Presentation</vt:lpstr>
      <vt:lpstr>PowerPoint Presentation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Distance Assisted Training (DAT)  for Nuclear Medicine Professionals</vt:lpstr>
      <vt:lpstr>PowerPoint Presentation</vt:lpstr>
      <vt:lpstr>PowerPoint Presentation</vt:lpstr>
      <vt:lpstr>PowerPoint Presentation</vt:lpstr>
      <vt:lpstr>PowerPoint Presentation</vt:lpstr>
    </vt:vector>
  </TitlesOfParts>
  <Company>Pennington and 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Noel Pennington</dc:creator>
  <cp:lastModifiedBy>MORIANZ, Alma Rachel</cp:lastModifiedBy>
  <cp:revision>893</cp:revision>
  <cp:lastPrinted>2012-04-10T01:10:07Z</cp:lastPrinted>
  <dcterms:created xsi:type="dcterms:W3CDTF">2009-04-06T03:42:55Z</dcterms:created>
  <dcterms:modified xsi:type="dcterms:W3CDTF">2012-09-11T07:25:59Z</dcterms:modified>
</cp:coreProperties>
</file>