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93B9ABC-DDA4-4E4E-88E6-8BB405117003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15ED952-267A-480B-B16E-61F48A44ADD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0"/>
            <a:ext cx="8229600" cy="4343400"/>
          </a:xfrm>
          <a:scene3d>
            <a:camera prst="orthographicFront"/>
            <a:lightRig rig="soft" dir="t">
              <a:rot lat="0" lon="0" rev="17220000"/>
            </a:lightRig>
          </a:scene3d>
          <a:sp3d>
            <a:bevelT prst="slope"/>
          </a:sp3d>
        </p:spPr>
        <p:txBody>
          <a:bodyPr>
            <a:normAutofit fontScale="9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z="4900" u="sng" dirty="0" smtClean="0"/>
              <a:t>RCA Panel Discussion</a:t>
            </a:r>
            <a:r>
              <a:rPr lang="en-US" sz="7300" u="sng" dirty="0" smtClean="0"/>
              <a:t> </a:t>
            </a:r>
            <a:r>
              <a:rPr lang="en-US" sz="6700" dirty="0" smtClean="0"/>
              <a:t/>
            </a:r>
            <a:br>
              <a:rPr lang="en-US" sz="6700" dirty="0" smtClean="0"/>
            </a:br>
            <a:r>
              <a:rPr lang="en-US" sz="4000" dirty="0" smtClean="0"/>
              <a:t>Keynote address</a:t>
            </a:r>
            <a:br>
              <a:rPr lang="en-US" sz="4000" dirty="0" smtClean="0"/>
            </a:br>
            <a:r>
              <a:rPr lang="en-US" sz="6700" dirty="0" smtClean="0"/>
              <a:t/>
            </a:r>
            <a:br>
              <a:rPr lang="en-US" sz="6700" dirty="0" smtClean="0"/>
            </a:br>
            <a:r>
              <a:rPr lang="en-US" sz="6700" dirty="0" smtClean="0"/>
              <a:t>The RCA: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Yesterday, Today and tomorrow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1219200"/>
          </a:xfrm>
        </p:spPr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Prinath</a:t>
            </a:r>
            <a:r>
              <a:rPr lang="en-US" dirty="0" smtClean="0">
                <a:solidFill>
                  <a:srgbClr val="FFFF00"/>
                </a:solidFill>
              </a:rPr>
              <a:t> Dias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Former RCA Focal Person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79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Policies behind the Achievements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RCA Strategic Priorities for 2012-2017</a:t>
            </a:r>
          </a:p>
          <a:p>
            <a:pPr lvl="1"/>
            <a:r>
              <a:rPr lang="en-GB" dirty="0" smtClean="0">
                <a:solidFill>
                  <a:srgbClr val="FFFF00"/>
                </a:solidFill>
              </a:rPr>
              <a:t>A </a:t>
            </a:r>
            <a:r>
              <a:rPr lang="en-GB" dirty="0">
                <a:solidFill>
                  <a:srgbClr val="FFFF00"/>
                </a:solidFill>
              </a:rPr>
              <a:t>long-term strategy extending over several TC cycles, based on </a:t>
            </a:r>
            <a:r>
              <a:rPr lang="en-GB" dirty="0" smtClean="0">
                <a:solidFill>
                  <a:srgbClr val="FFFF00"/>
                </a:solidFill>
              </a:rPr>
              <a:t>an </a:t>
            </a:r>
            <a:r>
              <a:rPr lang="en-GB" dirty="0">
                <a:solidFill>
                  <a:srgbClr val="FFFF00"/>
                </a:solidFill>
              </a:rPr>
              <a:t>analysis of the previous projects and </a:t>
            </a:r>
            <a:r>
              <a:rPr lang="en-GB" dirty="0" smtClean="0">
                <a:solidFill>
                  <a:srgbClr val="FFFF00"/>
                </a:solidFill>
              </a:rPr>
              <a:t>on </a:t>
            </a:r>
            <a:r>
              <a:rPr lang="en-GB" dirty="0">
                <a:solidFill>
                  <a:srgbClr val="FFFF00"/>
                </a:solidFill>
              </a:rPr>
              <a:t>the current needs of the RCA Member States </a:t>
            </a: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Developed by  5 expert groups</a:t>
            </a:r>
          </a:p>
          <a:p>
            <a:pPr lvl="1"/>
            <a:r>
              <a:rPr lang="en-US" sz="2800" dirty="0" smtClean="0">
                <a:solidFill>
                  <a:srgbClr val="FFFF00"/>
                </a:solidFill>
              </a:rPr>
              <a:t>Inputs</a:t>
            </a:r>
          </a:p>
          <a:p>
            <a:pPr lvl="2"/>
            <a:r>
              <a:rPr lang="en-US" sz="2400" dirty="0" smtClean="0">
                <a:solidFill>
                  <a:srgbClr val="FFFF00"/>
                </a:solidFill>
              </a:rPr>
              <a:t>The RCA Regional Profile</a:t>
            </a:r>
            <a:r>
              <a:rPr lang="en-GB" sz="2400" dirty="0" smtClean="0"/>
              <a:t> </a:t>
            </a:r>
          </a:p>
          <a:p>
            <a:pPr lvl="2"/>
            <a:r>
              <a:rPr lang="en-GB" sz="2400" dirty="0" smtClean="0">
                <a:solidFill>
                  <a:srgbClr val="FFFF00"/>
                </a:solidFill>
              </a:rPr>
              <a:t>Criteria </a:t>
            </a:r>
            <a:r>
              <a:rPr lang="en-GB" sz="2400" dirty="0">
                <a:solidFill>
                  <a:srgbClr val="FFFF00"/>
                </a:solidFill>
              </a:rPr>
              <a:t>for RCA Projects </a:t>
            </a:r>
            <a:endParaRPr lang="en-GB" sz="2400" dirty="0" smtClean="0">
              <a:solidFill>
                <a:srgbClr val="FFFF00"/>
              </a:solidFill>
            </a:endParaRPr>
          </a:p>
          <a:p>
            <a:pPr lvl="2"/>
            <a:r>
              <a:rPr lang="en-GB" sz="2400" dirty="0" smtClean="0">
                <a:solidFill>
                  <a:srgbClr val="FFFF00"/>
                </a:solidFill>
              </a:rPr>
              <a:t>TC </a:t>
            </a:r>
            <a:r>
              <a:rPr lang="en-GB" sz="2400" dirty="0">
                <a:solidFill>
                  <a:srgbClr val="FFFF00"/>
                </a:solidFill>
              </a:rPr>
              <a:t>Strategy and Criteria for TC </a:t>
            </a:r>
            <a:r>
              <a:rPr lang="en-GB" sz="2400" dirty="0" smtClean="0">
                <a:solidFill>
                  <a:srgbClr val="FFFF00"/>
                </a:solidFill>
              </a:rPr>
              <a:t>Projects</a:t>
            </a:r>
          </a:p>
          <a:p>
            <a:pPr lvl="2"/>
            <a:r>
              <a:rPr lang="en-GB" sz="2400" dirty="0">
                <a:solidFill>
                  <a:srgbClr val="FFFF00"/>
                </a:solidFill>
              </a:rPr>
              <a:t>I</a:t>
            </a:r>
            <a:r>
              <a:rPr lang="en-GB" sz="2400" dirty="0" smtClean="0">
                <a:solidFill>
                  <a:srgbClr val="FFFF00"/>
                </a:solidFill>
              </a:rPr>
              <a:t>nputs </a:t>
            </a:r>
            <a:r>
              <a:rPr lang="en-GB" sz="2400" dirty="0">
                <a:solidFill>
                  <a:srgbClr val="FFFF00"/>
                </a:solidFill>
              </a:rPr>
              <a:t>from the technical officers of the IAEA and </a:t>
            </a:r>
            <a:endParaRPr lang="en-GB" sz="2400" dirty="0" smtClean="0">
              <a:solidFill>
                <a:srgbClr val="FFFF00"/>
              </a:solidFill>
            </a:endParaRPr>
          </a:p>
          <a:p>
            <a:pPr lvl="2"/>
            <a:r>
              <a:rPr lang="en-GB" sz="2400" dirty="0">
                <a:solidFill>
                  <a:srgbClr val="FFFF00"/>
                </a:solidFill>
              </a:rPr>
              <a:t>T</a:t>
            </a:r>
            <a:r>
              <a:rPr lang="en-GB" sz="2400" dirty="0" smtClean="0">
                <a:solidFill>
                  <a:srgbClr val="FFFF00"/>
                </a:solidFill>
              </a:rPr>
              <a:t>heir </a:t>
            </a:r>
            <a:r>
              <a:rPr lang="en-GB" sz="2400" dirty="0">
                <a:solidFill>
                  <a:srgbClr val="FFFF00"/>
                </a:solidFill>
              </a:rPr>
              <a:t>own knowledge and experience. </a:t>
            </a:r>
            <a:endParaRPr lang="en-US" sz="24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94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/>
          <a:lstStyle/>
          <a:p>
            <a:r>
              <a:rPr lang="en-US" dirty="0" smtClean="0"/>
              <a:t>Some Thoughts for the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RCA Agreement</a:t>
            </a:r>
          </a:p>
          <a:p>
            <a:r>
              <a:rPr lang="en-US" dirty="0">
                <a:solidFill>
                  <a:srgbClr val="FFFF00"/>
                </a:solidFill>
              </a:rPr>
              <a:t>RCA leadership role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The need for an entity to guide RCA to meet future challenges 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Programming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Long term planning – the need to consider the past and the future in deciding on the </a:t>
            </a:r>
            <a:r>
              <a:rPr lang="en-US" dirty="0" err="1" smtClean="0">
                <a:solidFill>
                  <a:srgbClr val="FFFF00"/>
                </a:solidFill>
              </a:rPr>
              <a:t>programme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Project design – the need to develop expertise in the use f LFM in project design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Project Criteria – The need to ensure RCA Project criteria are applied in drafting project concepts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78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dirty="0"/>
              <a:t>Some Thoughts for the Future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1396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Strengthening management at national level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National RCA Secretariat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National Thematic Sector Coordinators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Collaboration with NPCs at national </a:t>
            </a:r>
            <a:r>
              <a:rPr lang="en-US" dirty="0" smtClean="0">
                <a:solidFill>
                  <a:srgbClr val="FFFF00"/>
                </a:solidFill>
              </a:rPr>
              <a:t>level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Financial sustainability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EB funding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Other regional organizations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>
                <a:solidFill>
                  <a:srgbClr val="FFFF00"/>
                </a:solidFill>
              </a:rPr>
              <a:t>Policies and implementation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The need to give due consideration to implementation  in making policy decisions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32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9800"/>
            <a:ext cx="8229600" cy="1143000"/>
          </a:xfrm>
        </p:spPr>
        <p:txBody>
          <a:bodyPr/>
          <a:lstStyle/>
          <a:p>
            <a:r>
              <a:rPr lang="en-US" dirty="0" smtClean="0"/>
              <a:t>Thank you for your attention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9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709"/>
            <a:ext cx="8229600" cy="1143000"/>
          </a:xfrm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z="4800" u="sng" dirty="0" smtClean="0"/>
              <a:t>Main Topics</a:t>
            </a:r>
            <a:endParaRPr lang="en-US" sz="48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8229600" cy="4648200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A little history</a:t>
            </a:r>
          </a:p>
          <a:p>
            <a:endParaRPr lang="en-US" sz="4400" dirty="0" smtClean="0">
              <a:solidFill>
                <a:srgbClr val="FFFF00"/>
              </a:solidFill>
            </a:endParaRPr>
          </a:p>
          <a:p>
            <a:r>
              <a:rPr lang="en-US" sz="4400" dirty="0" smtClean="0">
                <a:solidFill>
                  <a:srgbClr val="FFFF00"/>
                </a:solidFill>
              </a:rPr>
              <a:t>The policies behind the achievements</a:t>
            </a:r>
          </a:p>
          <a:p>
            <a:endParaRPr lang="en-US" sz="4400" dirty="0" smtClean="0">
              <a:solidFill>
                <a:srgbClr val="FFFF00"/>
              </a:solidFill>
            </a:endParaRPr>
          </a:p>
          <a:p>
            <a:r>
              <a:rPr lang="en-US" sz="4400" dirty="0" smtClean="0">
                <a:solidFill>
                  <a:srgbClr val="FFFF00"/>
                </a:solidFill>
              </a:rPr>
              <a:t>Some thoughts for the future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20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Little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India-Philippines-Agency Agreement (IPA)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1972 Agreement (INFCIRC/167)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Entry into force -12</a:t>
            </a:r>
            <a:r>
              <a:rPr lang="en-US" baseline="30000" dirty="0" smtClean="0">
                <a:solidFill>
                  <a:srgbClr val="FFFF00"/>
                </a:solidFill>
              </a:rPr>
              <a:t>th</a:t>
            </a:r>
            <a:r>
              <a:rPr lang="en-US" dirty="0" smtClean="0">
                <a:solidFill>
                  <a:srgbClr val="FFFF00"/>
                </a:solidFill>
              </a:rPr>
              <a:t> June 1972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Member States - </a:t>
            </a:r>
            <a:r>
              <a:rPr lang="en-US" dirty="0">
                <a:solidFill>
                  <a:srgbClr val="FFFF00"/>
                </a:solidFill>
              </a:rPr>
              <a:t>India (1972), Vietnam (</a:t>
            </a:r>
            <a:r>
              <a:rPr lang="en-US" dirty="0" smtClean="0">
                <a:solidFill>
                  <a:srgbClr val="FFFF00"/>
                </a:solidFill>
              </a:rPr>
              <a:t>1972), Singapore (1972), Indonesia (1972), Thailand (1973),  The Philippines (1974), Republic of Korea (1974), Bangladesh (1974), Malaysia (1975), Sri Lanka (1976), Australia (1977), Japan(1978) and Pakistan(1982)</a:t>
            </a:r>
          </a:p>
          <a:p>
            <a:pPr marL="585216" lvl="1" indent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first WGM held in 1979 in Japan with 16 participants.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2853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Little 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FF00"/>
                </a:solidFill>
              </a:rPr>
              <a:t>The Agreement was extended twice in 1977 and 1982</a:t>
            </a:r>
          </a:p>
          <a:p>
            <a:pPr marL="137160" indent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1987 Agreement (INFCIRC/167/Add. 13)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New Member States – Peoples’ Republic of China (1987),  Mongolia (1992),  New Zealand (1997), Myanmar (1998), Nepal (2012)</a:t>
            </a:r>
          </a:p>
          <a:p>
            <a:pPr marL="585216" lvl="1" indent="0">
              <a:buNone/>
            </a:pP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The Agreement has been extended five times in 1992, 1997, 2002, 2007  and 2012</a:t>
            </a:r>
          </a:p>
          <a:p>
            <a:pPr lvl="1"/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55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Policies behind the Achievements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WG to Review the Management Structure of the RCA (1996)</a:t>
            </a:r>
          </a:p>
          <a:p>
            <a:pPr marL="137160" indent="0">
              <a:buNone/>
            </a:pPr>
            <a:endParaRPr lang="en-US" sz="3200" dirty="0" smtClean="0">
              <a:solidFill>
                <a:srgbClr val="FFFF00"/>
              </a:solidFill>
            </a:endParaRPr>
          </a:p>
          <a:p>
            <a:pPr lvl="1"/>
            <a:r>
              <a:rPr lang="en-US" sz="3000" dirty="0" smtClean="0">
                <a:solidFill>
                  <a:srgbClr val="FFFF00"/>
                </a:solidFill>
              </a:rPr>
              <a:t>Submission of  </a:t>
            </a:r>
            <a:r>
              <a:rPr lang="en-US" sz="3000" dirty="0">
                <a:solidFill>
                  <a:srgbClr val="FFFF00"/>
                </a:solidFill>
              </a:rPr>
              <a:t>new project </a:t>
            </a:r>
            <a:r>
              <a:rPr lang="en-US" sz="3000" dirty="0" smtClean="0">
                <a:solidFill>
                  <a:srgbClr val="FFFF00"/>
                </a:solidFill>
              </a:rPr>
              <a:t>proposals only by RCA MSs</a:t>
            </a:r>
          </a:p>
          <a:p>
            <a:pPr lvl="1"/>
            <a:r>
              <a:rPr lang="en-US" sz="3000" dirty="0" smtClean="0">
                <a:solidFill>
                  <a:srgbClr val="FFFF00"/>
                </a:solidFill>
              </a:rPr>
              <a:t>Use of Regional Experts to support TOs</a:t>
            </a:r>
          </a:p>
          <a:p>
            <a:pPr lvl="1"/>
            <a:r>
              <a:rPr lang="en-US" sz="3000" dirty="0" smtClean="0">
                <a:solidFill>
                  <a:srgbClr val="FFFF00"/>
                </a:solidFill>
              </a:rPr>
              <a:t>Lead Country Coordinator Concept</a:t>
            </a:r>
          </a:p>
          <a:p>
            <a:pPr lvl="1"/>
            <a:r>
              <a:rPr lang="en-US" sz="3000" dirty="0" smtClean="0">
                <a:solidFill>
                  <a:srgbClr val="FFFF00"/>
                </a:solidFill>
              </a:rPr>
              <a:t>Establishment of Regional Resource Units</a:t>
            </a:r>
          </a:p>
          <a:p>
            <a:pPr lvl="1"/>
            <a:endParaRPr 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44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Policies behind the Achievements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Establishment of the RCA Regional Office (2002)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sz="3000" dirty="0" smtClean="0">
                <a:solidFill>
                  <a:srgbClr val="FFFF00"/>
                </a:solidFill>
              </a:rPr>
              <a:t>Identification of the scope and the roles and responsibilities of the RCARO</a:t>
            </a:r>
          </a:p>
          <a:p>
            <a:pPr lvl="1"/>
            <a:endParaRPr lang="en-US" sz="3000" dirty="0" smtClean="0">
              <a:solidFill>
                <a:srgbClr val="FFFF00"/>
              </a:solidFill>
            </a:endParaRPr>
          </a:p>
          <a:p>
            <a:pPr lvl="1"/>
            <a:r>
              <a:rPr lang="en-US" sz="3000" dirty="0" smtClean="0">
                <a:solidFill>
                  <a:srgbClr val="FFFF00"/>
                </a:solidFill>
              </a:rPr>
              <a:t>Formation of an Standing Advisory Committee</a:t>
            </a:r>
          </a:p>
          <a:p>
            <a:pPr lvl="1"/>
            <a:endParaRPr lang="en-US" sz="3000" dirty="0" smtClean="0">
              <a:solidFill>
                <a:srgbClr val="FFFF00"/>
              </a:solidFill>
            </a:endParaRPr>
          </a:p>
          <a:p>
            <a:pPr lvl="1"/>
            <a:r>
              <a:rPr lang="en-US" sz="3000" dirty="0" smtClean="0">
                <a:solidFill>
                  <a:srgbClr val="FFFF00"/>
                </a:solidFill>
              </a:rPr>
              <a:t>Establishment of a reporting mechanism</a:t>
            </a:r>
          </a:p>
        </p:txBody>
      </p:sp>
    </p:spTree>
    <p:extLst>
      <p:ext uri="{BB962C8B-B14F-4D97-AF65-F5344CB8AC3E}">
        <p14:creationId xmlns:p14="http://schemas.microsoft.com/office/powerpoint/2010/main" val="143907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Policies behind the Achievements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>
                <a:solidFill>
                  <a:srgbClr val="FFFF00"/>
                </a:solidFill>
              </a:rPr>
              <a:t>Strategic Session during the 26</a:t>
            </a:r>
            <a:r>
              <a:rPr lang="en-US" baseline="30000" dirty="0">
                <a:solidFill>
                  <a:srgbClr val="FFFF00"/>
                </a:solidFill>
              </a:rPr>
              <a:t>th</a:t>
            </a:r>
            <a:r>
              <a:rPr lang="en-US" dirty="0">
                <a:solidFill>
                  <a:srgbClr val="FFFF00"/>
                </a:solidFill>
              </a:rPr>
              <a:t> NRM (2004)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Adoption of criteria for RCA Projects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Adoption of a new procedure for </a:t>
            </a:r>
            <a:r>
              <a:rPr lang="en-US" dirty="0" err="1">
                <a:solidFill>
                  <a:srgbClr val="FFFF00"/>
                </a:solidFill>
              </a:rPr>
              <a:t>programme</a:t>
            </a:r>
            <a:r>
              <a:rPr lang="en-US" dirty="0">
                <a:solidFill>
                  <a:srgbClr val="FFFF00"/>
                </a:solidFill>
              </a:rPr>
              <a:t> development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Identification of roles and responsibilities of all RCA stakeholders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Establishment of project teams, adoption of national work plans and submission of six monthly progress reports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Identification of the means of improving visibility and viability of the RCA </a:t>
            </a:r>
            <a:r>
              <a:rPr lang="en-US" dirty="0" err="1">
                <a:solidFill>
                  <a:srgbClr val="FFFF00"/>
                </a:solidFill>
              </a:rPr>
              <a:t>Programme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>
                <a:solidFill>
                  <a:srgbClr val="FFFF00"/>
                </a:solidFill>
              </a:rPr>
              <a:t>Revision of RCA Guidelines and Operating Rules incorporating these recommendations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04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Policies behind the Achievements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470916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RCA Medium Term Strategy (2006)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RCA Vision and Mission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RCA Core Values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RCA Governance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Critical Success Factors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Strategic Directions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Ensuring effective management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Achieving greater impact from RCA projects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Developing sustainable technological capabilities in MSs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Performance Indicators</a:t>
            </a:r>
          </a:p>
          <a:p>
            <a:pPr lvl="2"/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40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Policies behind the Achievements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RCA Regional Profile (2010)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Contains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An analysis and main details of all past and current RCA Projects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Main achievements in each project area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Gaps in each project area that needs to be addressed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Current trends in each project area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Based on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Feedback received from the MSs through a survey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Information in Agency databases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RCA Annual Reports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42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217</TotalTime>
  <Words>638</Words>
  <Application>Microsoft Office PowerPoint</Application>
  <PresentationFormat>On-screen Show (4:3)</PresentationFormat>
  <Paragraphs>100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Apex</vt:lpstr>
      <vt:lpstr>RCA Panel Discussion  Keynote address  The RCA:  Yesterday, Today and tomorrow</vt:lpstr>
      <vt:lpstr>Main Topics</vt:lpstr>
      <vt:lpstr>A Little History</vt:lpstr>
      <vt:lpstr>A Little History</vt:lpstr>
      <vt:lpstr>The Policies behind the Achievements</vt:lpstr>
      <vt:lpstr>The Policies behind the Achievements</vt:lpstr>
      <vt:lpstr>The Policies behind the Achievements</vt:lpstr>
      <vt:lpstr>The Policies behind the Achievements</vt:lpstr>
      <vt:lpstr>The Policies behind the Achievements</vt:lpstr>
      <vt:lpstr>The Policies behind the Achievements</vt:lpstr>
      <vt:lpstr>Some Thoughts for the Future</vt:lpstr>
      <vt:lpstr>Some Thoughts for the Future</vt:lpstr>
      <vt:lpstr>Thank you for your attention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RCA Panel Discussion  Key note address  The RCA:  Yesterday, Today and tomorrow</dc:title>
  <dc:creator>Prinath</dc:creator>
  <cp:lastModifiedBy>MORIANZ, Alma Rachel</cp:lastModifiedBy>
  <cp:revision>35</cp:revision>
  <dcterms:created xsi:type="dcterms:W3CDTF">2012-09-01T11:45:12Z</dcterms:created>
  <dcterms:modified xsi:type="dcterms:W3CDTF">2012-09-10T12:43:03Z</dcterms:modified>
</cp:coreProperties>
</file>