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79" r:id="rId3"/>
    <p:sldId id="257" r:id="rId4"/>
    <p:sldId id="271" r:id="rId5"/>
    <p:sldId id="258" r:id="rId6"/>
    <p:sldId id="282" r:id="rId7"/>
    <p:sldId id="259" r:id="rId8"/>
    <p:sldId id="281" r:id="rId9"/>
    <p:sldId id="261" r:id="rId10"/>
    <p:sldId id="277" r:id="rId11"/>
    <p:sldId id="265" r:id="rId12"/>
    <p:sldId id="266" r:id="rId13"/>
    <p:sldId id="267" r:id="rId14"/>
    <p:sldId id="268" r:id="rId15"/>
    <p:sldId id="269" r:id="rId16"/>
    <p:sldId id="278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3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67F9E8-F535-4661-8E36-D64893ED6390}" type="datetimeFigureOut">
              <a:rPr lang="en-US" smtClean="0"/>
              <a:t>11/23/2016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A05205-A89B-497B-9D3A-93CCEC695F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444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BA57-839F-40A5-BAB9-3F1AAB35A95C}" type="datetimeFigureOut">
              <a:rPr lang="en-US" smtClean="0"/>
              <a:t>11/23/2016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825647F-9465-4619-B6EB-ECD23DB7448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BA57-839F-40A5-BAB9-3F1AAB35A95C}" type="datetimeFigureOut">
              <a:rPr lang="en-US" smtClean="0"/>
              <a:t>11/23/2016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825647F-9465-4619-B6EB-ECD23DB7448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BA57-839F-40A5-BAB9-3F1AAB35A95C}" type="datetimeFigureOut">
              <a:rPr lang="en-US" smtClean="0"/>
              <a:t>11/23/2016</a:t>
            </a:fld>
            <a:endParaRPr lang="en-US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825647F-9465-4619-B6EB-ECD23DB7448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C45BA57-839F-40A5-BAB9-3F1AAB35A95C}" type="datetimeFigureOut">
              <a:rPr lang="en-US" smtClean="0"/>
              <a:t>11/23/2016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5647F-9465-4619-B6EB-ECD23DB7448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BA57-839F-40A5-BAB9-3F1AAB35A95C}" type="datetimeFigureOut">
              <a:rPr lang="en-US" smtClean="0"/>
              <a:t>11/23/2016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825647F-9465-4619-B6EB-ECD23DB7448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BA57-839F-40A5-BAB9-3F1AAB35A95C}" type="datetimeFigureOut">
              <a:rPr lang="en-US" smtClean="0"/>
              <a:t>11/23/2016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825647F-9465-4619-B6EB-ECD23DB7448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BA57-839F-40A5-BAB9-3F1AAB35A95C}" type="datetimeFigureOut">
              <a:rPr lang="en-US" smtClean="0"/>
              <a:t>11/23/2016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825647F-9465-4619-B6EB-ECD23DB74480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825647F-9465-4619-B6EB-ECD23DB7448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BA57-839F-40A5-BAB9-3F1AAB35A95C}" type="datetimeFigureOut">
              <a:rPr lang="en-US" smtClean="0"/>
              <a:t>11/23/2016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825647F-9465-4619-B6EB-ECD23DB7448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C45BA57-839F-40A5-BAB9-3F1AAB35A95C}" type="datetimeFigureOut">
              <a:rPr lang="en-US" smtClean="0"/>
              <a:t>11/23/2016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BA57-839F-40A5-BAB9-3F1AAB35A95C}" type="datetimeFigureOut">
              <a:rPr lang="en-US" smtClean="0"/>
              <a:t>11/23/2016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5647F-9465-4619-B6EB-ECD23DB74480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825647F-9465-4619-B6EB-ECD23DB7448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BA57-839F-40A5-BAB9-3F1AAB35A95C}" type="datetimeFigureOut">
              <a:rPr lang="en-US" smtClean="0"/>
              <a:t>11/23/2016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C45BA57-839F-40A5-BAB9-3F1AAB35A95C}" type="datetimeFigureOut">
              <a:rPr lang="en-US" smtClean="0"/>
              <a:t>11/23/2016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825647F-9465-4619-B6EB-ECD23DB7448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2667000"/>
          </a:xfrm>
        </p:spPr>
        <p:txBody>
          <a:bodyPr>
            <a:normAutofit fontScale="92500" lnSpcReduction="10000"/>
          </a:bodyPr>
          <a:lstStyle/>
          <a:p>
            <a:r>
              <a:rPr lang="en-AU" sz="1500" dirty="0" smtClean="0"/>
              <a:t>A PRESENTATION AT THE </a:t>
            </a:r>
            <a:r>
              <a:rPr lang="en-AU" sz="1500" dirty="0" smtClean="0"/>
              <a:t>2016RCARO managed project</a:t>
            </a:r>
          </a:p>
          <a:p>
            <a:r>
              <a:rPr lang="en-AU" sz="1500" dirty="0" smtClean="0"/>
              <a:t> introductory workshop for new rca government parties on rca programme and its policy</a:t>
            </a:r>
            <a:endParaRPr lang="en-AU" sz="1500" dirty="0" smtClean="0"/>
          </a:p>
          <a:p>
            <a:r>
              <a:rPr lang="en-AU" dirty="0" smtClean="0"/>
              <a:t>23-25 Nov. 2016,</a:t>
            </a:r>
          </a:p>
          <a:p>
            <a:r>
              <a:rPr lang="en-AU" dirty="0" smtClean="0"/>
              <a:t> coral coast, fiji.</a:t>
            </a:r>
          </a:p>
          <a:p>
            <a:endParaRPr lang="en-AU" dirty="0"/>
          </a:p>
          <a:p>
            <a:endParaRPr lang="en-AU" dirty="0" smtClean="0"/>
          </a:p>
          <a:p>
            <a:r>
              <a:rPr lang="en-AU" sz="1300" dirty="0" smtClean="0"/>
              <a:t>‘</a:t>
            </a:r>
            <a:r>
              <a:rPr lang="en-AU" sz="1300" dirty="0" smtClean="0"/>
              <a:t>sOJI AJIBULU</a:t>
            </a:r>
          </a:p>
          <a:p>
            <a:r>
              <a:rPr lang="en-AU" sz="1300" dirty="0" smtClean="0"/>
              <a:t>FIJI </a:t>
            </a:r>
            <a:r>
              <a:rPr lang="en-AU" sz="1300" dirty="0" smtClean="0"/>
              <a:t>NATIONAL UNIVERSITY, SUVA; FIJI</a:t>
            </a:r>
            <a:endParaRPr lang="en-US" sz="13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AU" sz="2400" b="1" dirty="0" smtClean="0"/>
              <a:t>COUNTRY REPORT ON ASSESSMENT OF NATIONAL NUCLEAR INFRASTRUCTURE – </a:t>
            </a:r>
            <a:r>
              <a:rPr lang="en-AU" sz="2400" b="1" dirty="0" smtClean="0"/>
              <a:t>IN </a:t>
            </a:r>
            <a:r>
              <a:rPr lang="en-AU" sz="2400" b="1" dirty="0" smtClean="0"/>
              <a:t>FIJI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4306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OUTLINE OF PRESENTATION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Geographical Map of </a:t>
            </a:r>
            <a:r>
              <a:rPr lang="en-US" sz="2400" dirty="0" smtClean="0"/>
              <a:t>Fiji</a:t>
            </a:r>
            <a:endParaRPr lang="en-US" sz="2400" dirty="0" smtClean="0"/>
          </a:p>
          <a:p>
            <a:r>
              <a:rPr lang="en-US" sz="2400" dirty="0" smtClean="0"/>
              <a:t>Brief Statistics on Fiji</a:t>
            </a:r>
          </a:p>
          <a:p>
            <a:r>
              <a:rPr lang="en-US" sz="2400" dirty="0" smtClean="0"/>
              <a:t>Assessment of the National Nuclear Infrastructure in Fiji</a:t>
            </a:r>
            <a:endParaRPr lang="en-US" sz="2400" dirty="0" smtClean="0"/>
          </a:p>
          <a:p>
            <a:r>
              <a:rPr lang="en-US" sz="2400" dirty="0" smtClean="0"/>
              <a:t>Legal Framework</a:t>
            </a:r>
            <a:endParaRPr lang="en-US" sz="2400" dirty="0" smtClean="0"/>
          </a:p>
          <a:p>
            <a:r>
              <a:rPr lang="en-US" sz="2400" dirty="0" smtClean="0"/>
              <a:t>National Activities</a:t>
            </a:r>
            <a:endParaRPr lang="en-US" sz="2400" dirty="0" smtClean="0"/>
          </a:p>
          <a:p>
            <a:r>
              <a:rPr lang="en-US" sz="2400" dirty="0" smtClean="0"/>
              <a:t>Involvement in IAEA </a:t>
            </a:r>
            <a:r>
              <a:rPr lang="en-US" sz="2400" dirty="0" err="1" smtClean="0"/>
              <a:t>Programmes</a:t>
            </a:r>
            <a:r>
              <a:rPr lang="en-US" sz="2400" dirty="0" smtClean="0"/>
              <a:t>/Projects</a:t>
            </a:r>
            <a:endParaRPr lang="en-US" sz="2400" dirty="0" smtClean="0"/>
          </a:p>
          <a:p>
            <a:r>
              <a:rPr lang="en-US" sz="2400" dirty="0" smtClean="0"/>
              <a:t>International Cooperation</a:t>
            </a:r>
            <a:endParaRPr lang="en-US" sz="2400" dirty="0" smtClean="0"/>
          </a:p>
          <a:p>
            <a:r>
              <a:rPr lang="en-US" sz="2400" dirty="0" smtClean="0"/>
              <a:t>National Development Needs/Priorities/Plans</a:t>
            </a:r>
            <a:endParaRPr lang="en-US" sz="2400" dirty="0" smtClean="0"/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490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accent3">
                    <a:lumMod val="75000"/>
                  </a:schemeClr>
                </a:solidFill>
              </a:rPr>
              <a:t>MAP OF FIJI </a:t>
            </a:r>
            <a:endParaRPr lang="en-US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Content Placeholder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95400"/>
            <a:ext cx="9144000" cy="5562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302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BRIEF STATISTICS ABOUT FIJI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295400"/>
            <a:ext cx="8503920" cy="55626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An Island country in Oceania –one of 5 Melanesian nations in the South Pacific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Total Area – 18,274 sq.km.</a:t>
            </a:r>
          </a:p>
          <a:p>
            <a:endParaRPr lang="en-US" sz="2400" dirty="0"/>
          </a:p>
          <a:p>
            <a:r>
              <a:rPr lang="en-US" sz="2400" dirty="0" smtClean="0"/>
              <a:t>Comprises of </a:t>
            </a:r>
            <a:r>
              <a:rPr lang="en-US" sz="2400" dirty="0" smtClean="0"/>
              <a:t>333 </a:t>
            </a:r>
            <a:r>
              <a:rPr lang="en-US" sz="2400" dirty="0" smtClean="0"/>
              <a:t>islands. The 2 major ones (with about 87%population) are Vitilevu &amp; Vanua levu. Ovalau, Kadavu and the Lau groups are sparsely populated.</a:t>
            </a:r>
          </a:p>
          <a:p>
            <a:endParaRPr lang="en-US" sz="2400" dirty="0"/>
          </a:p>
          <a:p>
            <a:r>
              <a:rPr lang="en-US" sz="2400" dirty="0" smtClean="0"/>
              <a:t>Population – </a:t>
            </a:r>
            <a:r>
              <a:rPr lang="en-US" sz="2400" dirty="0" smtClean="0"/>
              <a:t>896,038    </a:t>
            </a:r>
            <a:r>
              <a:rPr lang="en-US" sz="2400" dirty="0" smtClean="0"/>
              <a:t>(</a:t>
            </a:r>
            <a:r>
              <a:rPr lang="en-US" sz="2400" dirty="0" smtClean="0"/>
              <a:t>2015 </a:t>
            </a:r>
            <a:r>
              <a:rPr lang="en-US" sz="2400" dirty="0" smtClean="0"/>
              <a:t>estimate)</a:t>
            </a:r>
          </a:p>
          <a:p>
            <a:endParaRPr lang="en-US" sz="2400" dirty="0"/>
          </a:p>
          <a:p>
            <a:r>
              <a:rPr lang="en-US" sz="2400" dirty="0" smtClean="0"/>
              <a:t>Official language – English, Fijian &amp; Hindi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184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/>
              <a:t>MAJOR AREAS OF APPLICATION OF RADIATION IN FIJI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5178552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There are 5 main areas of radiation application in Fiji. These are:</a:t>
            </a:r>
          </a:p>
          <a:p>
            <a:endParaRPr lang="en-US" sz="2400" dirty="0"/>
          </a:p>
          <a:p>
            <a:r>
              <a:rPr lang="en-US" sz="2400" dirty="0" smtClean="0"/>
              <a:t>INDUSTRIAL</a:t>
            </a: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MEDICAL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AGRICULTURAL</a:t>
            </a:r>
          </a:p>
          <a:p>
            <a:endParaRPr lang="en-US" sz="2400" dirty="0" smtClean="0"/>
          </a:p>
          <a:p>
            <a:r>
              <a:rPr lang="en-US" sz="2400" dirty="0" smtClean="0"/>
              <a:t>ENVRONMENT</a:t>
            </a:r>
          </a:p>
          <a:p>
            <a:endParaRPr lang="en-US" sz="2400" dirty="0" smtClean="0"/>
          </a:p>
          <a:p>
            <a:r>
              <a:rPr lang="en-US" sz="2400" dirty="0" smtClean="0"/>
              <a:t>RESEARCH </a:t>
            </a:r>
            <a:r>
              <a:rPr lang="en-US" sz="2400" dirty="0" smtClean="0"/>
              <a:t>&amp; DEVELOPMENT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4834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b="1" dirty="0" smtClean="0"/>
              <a:t>ON </a:t>
            </a:r>
            <a:r>
              <a:rPr lang="en-US" sz="2800" b="1" dirty="0" smtClean="0"/>
              <a:t>INDUSTRIAL APPLICATION OF RADIATION IN FIJI 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797552"/>
          </a:xfrm>
        </p:spPr>
        <p:txBody>
          <a:bodyPr>
            <a:normAutofit fontScale="85000" lnSpcReduction="20000"/>
          </a:bodyPr>
          <a:lstStyle/>
          <a:p>
            <a:r>
              <a:rPr lang="en-US" sz="2400" dirty="0" smtClean="0"/>
              <a:t>Due to </a:t>
            </a:r>
            <a:r>
              <a:rPr lang="en-US" sz="2400" dirty="0" smtClean="0"/>
              <a:t>lack of applicable radiation regulatory control in Fiji, </a:t>
            </a:r>
            <a:r>
              <a:rPr lang="en-US" sz="2400" dirty="0" smtClean="0"/>
              <a:t>radiation safety, security and liability are usually compromised, especially in the following </a:t>
            </a:r>
            <a:r>
              <a:rPr lang="en-US" sz="2400" b="1" dirty="0" smtClean="0">
                <a:solidFill>
                  <a:srgbClr val="FF0000"/>
                </a:solidFill>
              </a:rPr>
              <a:t>industrial areas </a:t>
            </a:r>
            <a:r>
              <a:rPr lang="en-US" sz="2400" dirty="0" smtClean="0"/>
              <a:t>of Fiji’s economy:</a:t>
            </a:r>
          </a:p>
          <a:p>
            <a:endParaRPr lang="en-US" sz="2400" dirty="0"/>
          </a:p>
          <a:p>
            <a:r>
              <a:rPr lang="en-US" sz="2400" b="1" dirty="0" smtClean="0">
                <a:solidFill>
                  <a:srgbClr val="FF0000"/>
                </a:solidFill>
              </a:rPr>
              <a:t>Mining areas </a:t>
            </a:r>
            <a:r>
              <a:rPr lang="en-US" sz="2400" dirty="0" smtClean="0"/>
              <a:t>– 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- </a:t>
            </a:r>
            <a:r>
              <a:rPr lang="en-US" sz="2400" dirty="0" smtClean="0"/>
              <a:t>Fiji has active mining exploration of Gold in Vatukuola</a:t>
            </a:r>
          </a:p>
          <a:p>
            <a:pPr marL="0" indent="0">
              <a:buNone/>
            </a:pPr>
            <a:r>
              <a:rPr lang="en-US" sz="2400" dirty="0" smtClean="0"/>
              <a:t> - Copper and Silver in Namosi in Vitilevu  </a:t>
            </a:r>
            <a:r>
              <a:rPr lang="en-US" sz="2400" dirty="0" smtClean="0"/>
              <a:t>and 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 -  </a:t>
            </a:r>
            <a:r>
              <a:rPr lang="en-US" sz="2400" dirty="0" smtClean="0"/>
              <a:t>Bauxite in Nabouwalu in </a:t>
            </a:r>
            <a:r>
              <a:rPr lang="en-US" sz="2400" dirty="0"/>
              <a:t>V</a:t>
            </a:r>
            <a:r>
              <a:rPr lang="en-US" sz="2400" dirty="0" smtClean="0"/>
              <a:t>anua levu. </a:t>
            </a:r>
          </a:p>
          <a:p>
            <a:pPr marL="0" indent="0">
              <a:buNone/>
            </a:pPr>
            <a:r>
              <a:rPr lang="en-US" sz="2400" dirty="0" smtClean="0"/>
              <a:t>However the use, exploration and detection of these minerals </a:t>
            </a:r>
            <a:r>
              <a:rPr lang="en-US" sz="2400" dirty="0"/>
              <a:t> </a:t>
            </a:r>
            <a:r>
              <a:rPr lang="en-US" sz="2400" dirty="0" smtClean="0"/>
              <a:t>by radio-active sources, including </a:t>
            </a:r>
            <a:r>
              <a:rPr lang="en-US" sz="2400" dirty="0"/>
              <a:t>r</a:t>
            </a:r>
            <a:r>
              <a:rPr lang="en-US" sz="2400" dirty="0" smtClean="0"/>
              <a:t>egulation </a:t>
            </a:r>
            <a:r>
              <a:rPr lang="en-US" sz="2400" dirty="0" smtClean="0"/>
              <a:t>and </a:t>
            </a:r>
            <a:r>
              <a:rPr lang="en-US" sz="2400" dirty="0" smtClean="0"/>
              <a:t>audit </a:t>
            </a:r>
            <a:r>
              <a:rPr lang="en-US" sz="2400" dirty="0" smtClean="0"/>
              <a:t>of </a:t>
            </a:r>
            <a:r>
              <a:rPr lang="en-US" sz="2400" dirty="0" smtClean="0"/>
              <a:t>the sources in use </a:t>
            </a:r>
            <a:r>
              <a:rPr lang="en-US" sz="2400" dirty="0" smtClean="0"/>
              <a:t>cannot be verified, due to lack of standard regulatory </a:t>
            </a:r>
            <a:r>
              <a:rPr lang="en-US" sz="2400" dirty="0" smtClean="0"/>
              <a:t>agency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b="1" dirty="0" smtClean="0">
                <a:solidFill>
                  <a:srgbClr val="FF0000"/>
                </a:solidFill>
              </a:rPr>
              <a:t>Ports Authority </a:t>
            </a:r>
            <a:r>
              <a:rPr lang="en-US" sz="2400" dirty="0" smtClean="0"/>
              <a:t>– importation, transport, handling &amp; disposal of harmful radi0-active  sources </a:t>
            </a:r>
            <a:r>
              <a:rPr lang="en-US" sz="2400" dirty="0" smtClean="0"/>
              <a:t>ignorantly are also of concern due to </a:t>
            </a:r>
            <a:r>
              <a:rPr lang="en-US" sz="2400" dirty="0"/>
              <a:t>l</a:t>
            </a:r>
            <a:r>
              <a:rPr lang="en-US" sz="2400" dirty="0" smtClean="0"/>
              <a:t>ack </a:t>
            </a:r>
            <a:r>
              <a:rPr lang="en-US" sz="2400" dirty="0" smtClean="0"/>
              <a:t>of regulatory agency to control &amp; audit these sources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2133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/>
              <a:t>MEDICAL APPLICATION OF RADIATION IN FIJI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sz="2400" dirty="0" smtClean="0"/>
              <a:t>By far the largest use of radiation in all the five main areas is </a:t>
            </a:r>
            <a:r>
              <a:rPr lang="en-US" sz="2400" b="1" dirty="0" smtClean="0"/>
              <a:t>Medical.</a:t>
            </a:r>
          </a:p>
          <a:p>
            <a:endParaRPr lang="en-US" sz="2400" dirty="0"/>
          </a:p>
          <a:p>
            <a:r>
              <a:rPr lang="en-US" sz="2400" dirty="0" smtClean="0"/>
              <a:t>Medical radiation activities in Fiji are </a:t>
            </a:r>
            <a:r>
              <a:rPr lang="en-US" sz="2400" dirty="0" smtClean="0">
                <a:solidFill>
                  <a:srgbClr val="FF0000"/>
                </a:solidFill>
              </a:rPr>
              <a:t>mostly diagnostic </a:t>
            </a:r>
            <a:r>
              <a:rPr lang="en-US" sz="2400" dirty="0" smtClean="0"/>
              <a:t>at the moment, covering mostly contrast and non-contrast studies</a:t>
            </a:r>
          </a:p>
          <a:p>
            <a:endParaRPr lang="en-US" sz="2400" dirty="0"/>
          </a:p>
          <a:p>
            <a:r>
              <a:rPr lang="en-US" sz="2400" dirty="0" smtClean="0"/>
              <a:t>Currently, there is no nuclear medicine studies  available such as CT-PET &amp; SPECT-CT</a:t>
            </a:r>
          </a:p>
          <a:p>
            <a:endParaRPr lang="en-US" sz="2400" dirty="0"/>
          </a:p>
          <a:p>
            <a:r>
              <a:rPr lang="en-US" sz="2400" dirty="0" smtClean="0"/>
              <a:t>Active plans and efforts are under way to establish a Radiotherapy Centre in Fiji, with technical assistance and support from IAEA and WHO along a modified imPACT model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2588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2800" dirty="0" smtClean="0"/>
              <a:t>LIMITED BRACHYTHERAPY</a:t>
            </a:r>
            <a:endParaRPr lang="en-A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5330952"/>
          </a:xfrm>
        </p:spPr>
        <p:txBody>
          <a:bodyPr>
            <a:normAutofit/>
          </a:bodyPr>
          <a:lstStyle/>
          <a:p>
            <a:r>
              <a:rPr lang="en-AU" sz="2400" dirty="0" smtClean="0"/>
              <a:t>Fiji currently runs a limited </a:t>
            </a:r>
            <a:r>
              <a:rPr lang="en-AU" sz="2400" dirty="0" smtClean="0"/>
              <a:t>Brachytherapy service </a:t>
            </a:r>
            <a:r>
              <a:rPr lang="en-AU" sz="2400" dirty="0" smtClean="0"/>
              <a:t>at the CWM Hospital in Suva – for asymptomatic treatment of Ca. Cervix by radium needles</a:t>
            </a:r>
          </a:p>
          <a:p>
            <a:endParaRPr lang="en-AU" sz="2400" dirty="0"/>
          </a:p>
          <a:p>
            <a:r>
              <a:rPr lang="en-AU" sz="2400" dirty="0" smtClean="0"/>
              <a:t>There are however challenges with the treatment modality in the following areas:</a:t>
            </a:r>
          </a:p>
          <a:p>
            <a:endParaRPr lang="en-AU" sz="2400" dirty="0"/>
          </a:p>
          <a:p>
            <a:r>
              <a:rPr lang="en-AU" sz="2400" dirty="0" smtClean="0"/>
              <a:t>1. storage and handling</a:t>
            </a:r>
          </a:p>
          <a:p>
            <a:endParaRPr lang="en-AU" sz="2400" dirty="0"/>
          </a:p>
          <a:p>
            <a:r>
              <a:rPr lang="en-AU" sz="2400" dirty="0" smtClean="0"/>
              <a:t>2. transport and disposal</a:t>
            </a:r>
          </a:p>
          <a:p>
            <a:endParaRPr lang="en-AU" sz="2400" dirty="0"/>
          </a:p>
          <a:p>
            <a:r>
              <a:rPr lang="en-AU" sz="2400" dirty="0" smtClean="0"/>
              <a:t>3. personnel monitoring of staff handling sources</a:t>
            </a:r>
            <a:endParaRPr lang="en-AU" sz="2400" dirty="0"/>
          </a:p>
        </p:txBody>
      </p:sp>
    </p:spTree>
    <p:extLst>
      <p:ext uri="{BB962C8B-B14F-4D97-AF65-F5344CB8AC3E}">
        <p14:creationId xmlns:p14="http://schemas.microsoft.com/office/powerpoint/2010/main" val="118933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en-US" sz="2800" b="1" dirty="0" smtClean="0"/>
              <a:t>CHALLENGES OF </a:t>
            </a:r>
            <a:r>
              <a:rPr lang="en-US" sz="2800" b="1" dirty="0" smtClean="0"/>
              <a:t>LACK OF RADIATION SAFETY INFRASTRUCTURE IN FIJI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600" dirty="0" smtClean="0"/>
              <a:t>These </a:t>
            </a:r>
            <a:r>
              <a:rPr lang="en-US" sz="2600" dirty="0" smtClean="0"/>
              <a:t>challenges </a:t>
            </a:r>
            <a:r>
              <a:rPr lang="en-US" sz="2600" dirty="0" smtClean="0"/>
              <a:t>include</a:t>
            </a:r>
            <a:r>
              <a:rPr lang="en-US" sz="2600" dirty="0" smtClean="0"/>
              <a:t>:</a:t>
            </a:r>
            <a:endParaRPr lang="en-US" sz="2600" dirty="0" smtClean="0"/>
          </a:p>
          <a:p>
            <a:r>
              <a:rPr lang="en-US" sz="2600" dirty="0" smtClean="0">
                <a:solidFill>
                  <a:srgbClr val="FF0000"/>
                </a:solidFill>
              </a:rPr>
              <a:t>1. Establishing a data base of all users of ionising &amp; non-ionising radiation in Fiji</a:t>
            </a:r>
          </a:p>
          <a:p>
            <a:r>
              <a:rPr lang="en-US" sz="2600" dirty="0" smtClean="0">
                <a:solidFill>
                  <a:srgbClr val="FF0000"/>
                </a:solidFill>
              </a:rPr>
              <a:t>2. Carrying out the inventory of all types of radiation sources in use in the country </a:t>
            </a:r>
          </a:p>
          <a:p>
            <a:r>
              <a:rPr lang="en-US" sz="2600" dirty="0" smtClean="0">
                <a:solidFill>
                  <a:srgbClr val="FF0000"/>
                </a:solidFill>
              </a:rPr>
              <a:t>3. Regular &amp; periodic Inspection/audit of all radiation facilities in Fiji</a:t>
            </a:r>
          </a:p>
          <a:p>
            <a:r>
              <a:rPr lang="en-US" sz="2600" dirty="0" smtClean="0">
                <a:solidFill>
                  <a:srgbClr val="FF0000"/>
                </a:solidFill>
              </a:rPr>
              <a:t>4. Issuance of appropriate Licenses</a:t>
            </a:r>
          </a:p>
          <a:p>
            <a:r>
              <a:rPr lang="en-US" sz="2600" dirty="0" smtClean="0">
                <a:solidFill>
                  <a:srgbClr val="FF0000"/>
                </a:solidFill>
              </a:rPr>
              <a:t>5. Providing Standards for Calibration of equipment</a:t>
            </a:r>
          </a:p>
          <a:p>
            <a:r>
              <a:rPr lang="en-US" sz="2600" dirty="0" smtClean="0">
                <a:solidFill>
                  <a:srgbClr val="FF0000"/>
                </a:solidFill>
              </a:rPr>
              <a:t>6. Ensuring national standards of Patient Dosimetry is carried out optimally</a:t>
            </a:r>
          </a:p>
          <a:p>
            <a:r>
              <a:rPr lang="en-US" sz="2600" dirty="0" smtClean="0">
                <a:solidFill>
                  <a:srgbClr val="FF0000"/>
                </a:solidFill>
              </a:rPr>
              <a:t>7. Setting up National Diagnostic Reference Levels</a:t>
            </a:r>
          </a:p>
          <a:p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07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763000" cy="758952"/>
          </a:xfrm>
        </p:spPr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8. Setting up mechanisms for Quality Assurance for medical exposures 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9. Monitoring and Evaluation of practice standards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10. Provision of reports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11.Enforcement of and compliance with regulations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12.Radiation research and development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81000" y="304800"/>
            <a:ext cx="8763000" cy="75895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 </a:t>
            </a:r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81000" y="304800"/>
            <a:ext cx="8763000" cy="75895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 </a:t>
            </a:r>
            <a:endParaRPr lang="en-US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-152400" y="121643"/>
            <a:ext cx="8839200" cy="106375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 </a:t>
            </a:r>
            <a:endParaRPr lang="en-US" dirty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81000" y="304800"/>
            <a:ext cx="8763000" cy="75895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 </a:t>
            </a:r>
            <a:endParaRPr lang="en-US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52400" y="152400"/>
            <a:ext cx="8839200" cy="106375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 </a:t>
            </a:r>
            <a:endParaRPr lang="en-US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33400" y="457200"/>
            <a:ext cx="8763000" cy="75895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00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ON </a:t>
            </a:r>
            <a:r>
              <a:rPr lang="en-US" sz="2800" b="1" dirty="0" smtClean="0"/>
              <a:t>AGRICULTURE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7048"/>
            <a:ext cx="9144000" cy="5940552"/>
          </a:xfrm>
        </p:spPr>
        <p:txBody>
          <a:bodyPr>
            <a:noAutofit/>
          </a:bodyPr>
          <a:lstStyle/>
          <a:p>
            <a:r>
              <a:rPr lang="en-US" sz="2400" dirty="0"/>
              <a:t>O</a:t>
            </a:r>
            <a:r>
              <a:rPr lang="en-US" sz="2400" dirty="0" smtClean="0"/>
              <a:t>n </a:t>
            </a:r>
            <a:r>
              <a:rPr lang="en-US" sz="2400" b="1" dirty="0" smtClean="0">
                <a:solidFill>
                  <a:srgbClr val="FF0000"/>
                </a:solidFill>
              </a:rPr>
              <a:t>Agriculture</a:t>
            </a:r>
            <a:r>
              <a:rPr lang="en-US" sz="2400" dirty="0" smtClean="0"/>
              <a:t> – Non-availability of nuclear techniques to improve crop production – leading to poor crop (dalo) yield as a result of pests infestation in Northern Division of </a:t>
            </a:r>
            <a:r>
              <a:rPr lang="en-US" sz="2400" dirty="0" smtClean="0"/>
              <a:t>Fiji</a:t>
            </a:r>
          </a:p>
          <a:p>
            <a:endParaRPr lang="en-US" sz="2400" dirty="0"/>
          </a:p>
          <a:p>
            <a:r>
              <a:rPr lang="en-US" sz="2400" b="1" dirty="0">
                <a:solidFill>
                  <a:srgbClr val="FF0000"/>
                </a:solidFill>
              </a:rPr>
              <a:t>Food </a:t>
            </a:r>
            <a:r>
              <a:rPr lang="en-US" sz="2400" b="1" dirty="0" smtClean="0">
                <a:solidFill>
                  <a:srgbClr val="FF0000"/>
                </a:solidFill>
              </a:rPr>
              <a:t>irradiation</a:t>
            </a:r>
            <a:r>
              <a:rPr lang="en-US" sz="2400" dirty="0" smtClean="0"/>
              <a:t>– radio-active sources </a:t>
            </a:r>
            <a:r>
              <a:rPr lang="en-US" sz="2400" dirty="0"/>
              <a:t>in use for tinned fish for preservation, canned food, alcohol, etc. </a:t>
            </a:r>
            <a:r>
              <a:rPr lang="en-US" sz="2400" dirty="0" smtClean="0"/>
              <a:t>cannot be verified– due largely to </a:t>
            </a:r>
            <a:r>
              <a:rPr lang="en-US" sz="2400" dirty="0"/>
              <a:t>lack of audit &amp; regulation</a:t>
            </a:r>
          </a:p>
          <a:p>
            <a:endParaRPr lang="en-US" sz="2400" dirty="0"/>
          </a:p>
          <a:p>
            <a:r>
              <a:rPr lang="en-US" sz="2400" dirty="0" smtClean="0"/>
              <a:t>Lack of </a:t>
            </a:r>
            <a:r>
              <a:rPr lang="en-US" sz="2400" dirty="0" smtClean="0">
                <a:solidFill>
                  <a:srgbClr val="FF0000"/>
                </a:solidFill>
              </a:rPr>
              <a:t>National Reference Guideline </a:t>
            </a:r>
            <a:r>
              <a:rPr lang="en-US" sz="2400" dirty="0" smtClean="0"/>
              <a:t>-  for food safety, security and preservation</a:t>
            </a:r>
          </a:p>
          <a:p>
            <a:endParaRPr lang="en-US" sz="2400" dirty="0"/>
          </a:p>
          <a:p>
            <a:r>
              <a:rPr lang="en-US" sz="2400" dirty="0" smtClean="0"/>
              <a:t>Lack of </a:t>
            </a:r>
            <a:r>
              <a:rPr lang="en-US" sz="2400" dirty="0" smtClean="0">
                <a:solidFill>
                  <a:srgbClr val="FF0000"/>
                </a:solidFill>
              </a:rPr>
              <a:t>Standard testing laboratory </a:t>
            </a:r>
            <a:r>
              <a:rPr lang="en-US" sz="2400" dirty="0" smtClean="0"/>
              <a:t>-  for seed analysis and crop production</a:t>
            </a:r>
          </a:p>
          <a:p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7098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ON </a:t>
            </a:r>
            <a:r>
              <a:rPr lang="en-US" sz="2800" b="1" dirty="0" smtClean="0"/>
              <a:t>FORESTS &amp; FISHERIES 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sz="2400" dirty="0" smtClean="0"/>
              <a:t>On </a:t>
            </a:r>
            <a:r>
              <a:rPr lang="en-US" sz="2400" b="1" dirty="0" smtClean="0">
                <a:solidFill>
                  <a:srgbClr val="FF0000"/>
                </a:solidFill>
              </a:rPr>
              <a:t>Forests &amp; Fisheries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– challenges include:</a:t>
            </a:r>
          </a:p>
          <a:p>
            <a:endParaRPr lang="en-US" sz="2400" dirty="0"/>
          </a:p>
          <a:p>
            <a:r>
              <a:rPr lang="en-US" sz="2400" dirty="0" smtClean="0"/>
              <a:t>Lack of </a:t>
            </a:r>
            <a:r>
              <a:rPr lang="en-US" sz="2400" dirty="0" smtClean="0">
                <a:solidFill>
                  <a:srgbClr val="FF0000"/>
                </a:solidFill>
              </a:rPr>
              <a:t>Code of Conduct (CC) </a:t>
            </a:r>
            <a:r>
              <a:rPr lang="en-US" sz="2400" dirty="0" smtClean="0">
                <a:solidFill>
                  <a:srgbClr val="000000"/>
                </a:solidFill>
              </a:rPr>
              <a:t>for safety, ethical &amp; professional practice</a:t>
            </a:r>
            <a:endParaRPr lang="en-US" sz="2400" dirty="0" smtClean="0">
              <a:solidFill>
                <a:srgbClr val="FF0000"/>
              </a:solidFill>
            </a:endParaRPr>
          </a:p>
          <a:p>
            <a:endParaRPr lang="en-US" sz="2400" dirty="0"/>
          </a:p>
          <a:p>
            <a:r>
              <a:rPr lang="en-US" sz="2400" dirty="0" smtClean="0"/>
              <a:t>Lack of </a:t>
            </a:r>
            <a:r>
              <a:rPr lang="en-US" sz="2400" dirty="0" smtClean="0">
                <a:solidFill>
                  <a:srgbClr val="FF0000"/>
                </a:solidFill>
              </a:rPr>
              <a:t>forest biometrics &amp; management </a:t>
            </a:r>
            <a:r>
              <a:rPr lang="en-US" sz="2400" dirty="0" smtClean="0">
                <a:solidFill>
                  <a:srgbClr val="000000"/>
                </a:solidFill>
              </a:rPr>
              <a:t>for better forest yield</a:t>
            </a:r>
            <a:endParaRPr lang="en-US" sz="2400" dirty="0" smtClean="0">
              <a:solidFill>
                <a:srgbClr val="FF0000"/>
              </a:solidFill>
            </a:endParaRPr>
          </a:p>
          <a:p>
            <a:endParaRPr lang="en-US" sz="2400" dirty="0"/>
          </a:p>
          <a:p>
            <a:r>
              <a:rPr lang="en-US" sz="2400" dirty="0" smtClean="0"/>
              <a:t>Lack of </a:t>
            </a:r>
            <a:r>
              <a:rPr lang="en-US" sz="2400" dirty="0" smtClean="0">
                <a:solidFill>
                  <a:srgbClr val="FF0000"/>
                </a:solidFill>
              </a:rPr>
              <a:t>Standard Testing laboratory (STL) </a:t>
            </a:r>
            <a:r>
              <a:rPr lang="en-US" sz="2400" dirty="0" smtClean="0"/>
              <a:t>– for sampling</a:t>
            </a:r>
          </a:p>
          <a:p>
            <a:endParaRPr lang="en-US" sz="2400" dirty="0"/>
          </a:p>
          <a:p>
            <a:r>
              <a:rPr lang="en-US" sz="2400" dirty="0" smtClean="0">
                <a:solidFill>
                  <a:srgbClr val="FF0000"/>
                </a:solidFill>
              </a:rPr>
              <a:t>Ocean acidification </a:t>
            </a:r>
            <a:r>
              <a:rPr lang="en-US" sz="2400" dirty="0" smtClean="0">
                <a:solidFill>
                  <a:srgbClr val="000000"/>
                </a:solidFill>
              </a:rPr>
              <a:t>with resultant negative impact on the fishing industry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3623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ON </a:t>
            </a:r>
            <a:r>
              <a:rPr lang="en-US" sz="2800" b="1" dirty="0" smtClean="0"/>
              <a:t>ENVIRONMENT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On </a:t>
            </a:r>
            <a:r>
              <a:rPr lang="en-US" sz="2400" b="1" dirty="0" smtClean="0">
                <a:solidFill>
                  <a:srgbClr val="FF0000"/>
                </a:solidFill>
              </a:rPr>
              <a:t>Environment</a:t>
            </a:r>
            <a:r>
              <a:rPr lang="en-US" sz="2400" dirty="0" smtClean="0"/>
              <a:t>, challenges include: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dirty="0" smtClean="0"/>
              <a:t>Lack of </a:t>
            </a:r>
            <a:r>
              <a:rPr lang="en-US" sz="2400" dirty="0" smtClean="0">
                <a:solidFill>
                  <a:srgbClr val="FF0000"/>
                </a:solidFill>
              </a:rPr>
              <a:t>regulations/national standard policy</a:t>
            </a:r>
            <a:r>
              <a:rPr lang="en-US" sz="2400" dirty="0" smtClean="0"/>
              <a:t> on environmental protection guidelines (EPG</a:t>
            </a:r>
            <a:r>
              <a:rPr lang="en-US" sz="2400" dirty="0" smtClean="0"/>
              <a:t>) as there are no nuclear waste management facilities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dirty="0" smtClean="0"/>
              <a:t>Lack of </a:t>
            </a:r>
            <a:r>
              <a:rPr lang="en-US" sz="2400" dirty="0" smtClean="0">
                <a:solidFill>
                  <a:srgbClr val="FF0000"/>
                </a:solidFill>
              </a:rPr>
              <a:t>national guidelines/framework </a:t>
            </a:r>
            <a:r>
              <a:rPr lang="en-US" sz="2400" dirty="0" smtClean="0"/>
              <a:t>on environmental impact assessment (EIA)</a:t>
            </a:r>
          </a:p>
          <a:p>
            <a:endParaRPr lang="en-US" sz="2400" dirty="0"/>
          </a:p>
          <a:p>
            <a:r>
              <a:rPr lang="en-US" sz="2400" dirty="0" smtClean="0"/>
              <a:t>Lack of </a:t>
            </a:r>
            <a:r>
              <a:rPr lang="en-US" sz="2400" dirty="0" smtClean="0">
                <a:solidFill>
                  <a:srgbClr val="FF0000"/>
                </a:solidFill>
              </a:rPr>
              <a:t>Standard testing laboratory (STL)</a:t>
            </a:r>
            <a:r>
              <a:rPr lang="en-US" sz="2400" dirty="0" smtClean="0"/>
              <a:t> – for sampling and nuclear techniques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6615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ON RESEARCH </a:t>
            </a:r>
            <a:r>
              <a:rPr lang="en-US" sz="2800" b="1" dirty="0" smtClean="0"/>
              <a:t>&amp; DEVELOPMENT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On </a:t>
            </a:r>
            <a:r>
              <a:rPr lang="en-US" sz="2400" b="1" dirty="0" smtClean="0">
                <a:solidFill>
                  <a:srgbClr val="FF0000"/>
                </a:solidFill>
              </a:rPr>
              <a:t>Scientific research</a:t>
            </a:r>
            <a:r>
              <a:rPr lang="en-US" sz="2400" dirty="0" smtClean="0"/>
              <a:t>, challenges include:</a:t>
            </a:r>
          </a:p>
          <a:p>
            <a:endParaRPr lang="en-US" sz="2400" b="1" dirty="0"/>
          </a:p>
          <a:p>
            <a:r>
              <a:rPr lang="en-US" sz="2400" dirty="0" smtClean="0"/>
              <a:t>Lack of </a:t>
            </a:r>
            <a:r>
              <a:rPr lang="en-US" sz="2400" dirty="0" smtClean="0">
                <a:solidFill>
                  <a:srgbClr val="FF0000"/>
                </a:solidFill>
              </a:rPr>
              <a:t>nuclear reactors -  </a:t>
            </a:r>
            <a:r>
              <a:rPr lang="en-US" sz="2400" dirty="0" smtClean="0"/>
              <a:t>for </a:t>
            </a:r>
            <a:r>
              <a:rPr lang="en-US" sz="2400" dirty="0" smtClean="0"/>
              <a:t>generation of electricity and production of radio-isotopes 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dirty="0" smtClean="0"/>
              <a:t>Lack of </a:t>
            </a:r>
            <a:r>
              <a:rPr lang="en-US" sz="2400" dirty="0" smtClean="0">
                <a:solidFill>
                  <a:srgbClr val="FF0000"/>
                </a:solidFill>
              </a:rPr>
              <a:t>standard specialist laboratories </a:t>
            </a:r>
            <a:r>
              <a:rPr lang="en-US" sz="2400" dirty="0" smtClean="0"/>
              <a:t>for major radiation research and development</a:t>
            </a:r>
          </a:p>
          <a:p>
            <a:endParaRPr lang="en-US" sz="2400" dirty="0"/>
          </a:p>
          <a:p>
            <a:r>
              <a:rPr lang="en-US" sz="2400" dirty="0" smtClean="0"/>
              <a:t>Lack of </a:t>
            </a:r>
            <a:r>
              <a:rPr lang="en-US" sz="2400" dirty="0" smtClean="0">
                <a:solidFill>
                  <a:srgbClr val="FF0000"/>
                </a:solidFill>
              </a:rPr>
              <a:t>technical expertise </a:t>
            </a:r>
            <a:r>
              <a:rPr lang="en-US" sz="2400" dirty="0" smtClean="0"/>
              <a:t>to explore recent advances in radiation safety for policy formulation and implementation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7365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LEGAL FRAMEWORK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5178552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Fiji has a Radiation Health Decree promulgated in 2009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dirty="0" smtClean="0"/>
              <a:t>Mandate of Decree is to regulate the use, sale, transport and disposal of radio-active sources in the country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Decree is currently under review by the office of the Solicitor-General of Fiji, after its informal review by OLA of IAEA</a:t>
            </a:r>
            <a:endParaRPr lang="en-US" sz="2400" dirty="0" smtClean="0"/>
          </a:p>
          <a:p>
            <a:r>
              <a:rPr lang="en-US" sz="2400" dirty="0" smtClean="0"/>
              <a:t>After proper review, it will be endorsed by the cabinet and passed by the Parliament </a:t>
            </a:r>
          </a:p>
          <a:p>
            <a:endParaRPr lang="en-US" sz="2400" dirty="0"/>
          </a:p>
          <a:p>
            <a:r>
              <a:rPr lang="en-US" sz="2400" dirty="0" smtClean="0"/>
              <a:t>This will pave the way for Fiji to have a proper radiation safety regulatory infrastructure </a:t>
            </a:r>
            <a:endParaRPr lang="en-US" sz="2400" dirty="0" smtClean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4452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NATIONAL ACTIVITIES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sz="2400" dirty="0"/>
          </a:p>
          <a:p>
            <a:r>
              <a:rPr lang="en-US" sz="2400" dirty="0" smtClean="0"/>
              <a:t>By virtue of being a new member of IAEA and RCA in the Asia-Pacific region (Membership of IAEA in Nov. 2012 &amp; RCA in Aug. 2014), Fiji has had the following national activities undertaken: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 smtClean="0"/>
              <a:t>Impact Study for the Establishment of a Radiotherapy Centre – March 2014</a:t>
            </a:r>
          </a:p>
          <a:p>
            <a:endParaRPr lang="en-US" sz="2400" dirty="0" smtClean="0"/>
          </a:p>
          <a:p>
            <a:r>
              <a:rPr lang="en-US" sz="2400" dirty="0" smtClean="0"/>
              <a:t>Workshop on how to draft a Country Programme Framework (CPF) - May 2015</a:t>
            </a:r>
          </a:p>
          <a:p>
            <a:endParaRPr lang="en-US" sz="2400" dirty="0" smtClean="0"/>
          </a:p>
          <a:p>
            <a:r>
              <a:rPr lang="en-US" sz="2400" dirty="0" smtClean="0"/>
              <a:t>Feasibility study on the Establishment of  a Radiotherapy Centre – June 2015</a:t>
            </a:r>
          </a:p>
          <a:p>
            <a:endParaRPr lang="en-US" sz="2400" dirty="0" smtClean="0"/>
          </a:p>
          <a:p>
            <a:r>
              <a:rPr lang="en-US" sz="2400" dirty="0" smtClean="0"/>
              <a:t> Drafting of a Bankable document for the Radiotherapy Centre – Feb. 2016</a:t>
            </a:r>
          </a:p>
          <a:p>
            <a:endParaRPr lang="en-US" sz="2400" dirty="0"/>
          </a:p>
          <a:p>
            <a:r>
              <a:rPr lang="en-US" sz="2400" dirty="0" smtClean="0"/>
              <a:t>Cost- Benefit Analysis for setting up a Radiotherapy Centre in Fiji – June 2016 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5762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b="1" dirty="0" smtClean="0"/>
              <a:t>INVOLVEMENT IN IAEA PROGRAMMES/PROJECTS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sz="2400" dirty="0" smtClean="0"/>
          </a:p>
          <a:p>
            <a:endParaRPr lang="en-US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919011"/>
              </p:ext>
            </p:extLst>
          </p:nvPr>
        </p:nvGraphicFramePr>
        <p:xfrm>
          <a:off x="609599" y="1447799"/>
          <a:ext cx="8001001" cy="5360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4194"/>
                <a:gridCol w="2294194"/>
                <a:gridCol w="3412613"/>
              </a:tblGrid>
              <a:tr h="914401">
                <a:tc>
                  <a:txBody>
                    <a:bodyPr/>
                    <a:lstStyle/>
                    <a:p>
                      <a:r>
                        <a:rPr lang="en-AU" dirty="0" smtClean="0"/>
                        <a:t>           Title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           Date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 Context: Topics,</a:t>
                      </a:r>
                      <a:r>
                        <a:rPr lang="en-AU" baseline="0" dirty="0" smtClean="0"/>
                        <a:t> outcomes, accomplishments</a:t>
                      </a:r>
                    </a:p>
                    <a:p>
                      <a:endParaRPr lang="en-AU" dirty="0"/>
                    </a:p>
                  </a:txBody>
                  <a:tcPr/>
                </a:tc>
              </a:tr>
              <a:tr h="378787">
                <a:tc>
                  <a:txBody>
                    <a:bodyPr/>
                    <a:lstStyle/>
                    <a:p>
                      <a:r>
                        <a:rPr lang="en-AU" sz="1400" dirty="0" smtClean="0"/>
                        <a:t>FIJ</a:t>
                      </a:r>
                      <a:r>
                        <a:rPr lang="en-AU" sz="1400" baseline="0" dirty="0" smtClean="0"/>
                        <a:t> 5001: Examining Options for the Management of Fruit Flies</a:t>
                      </a:r>
                      <a:endParaRPr lang="en-A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400" dirty="0" smtClean="0"/>
                        <a:t>      2016 - 2019</a:t>
                      </a:r>
                      <a:endParaRPr lang="en-A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400" dirty="0" smtClean="0"/>
                        <a:t>-Field of Activity: 23</a:t>
                      </a:r>
                    </a:p>
                    <a:p>
                      <a:r>
                        <a:rPr lang="en-AU" sz="1400" dirty="0" smtClean="0"/>
                        <a:t>-Project in Active status</a:t>
                      </a:r>
                    </a:p>
                    <a:p>
                      <a:r>
                        <a:rPr lang="en-AU" sz="1400" dirty="0" smtClean="0"/>
                        <a:t>-Implementation</a:t>
                      </a:r>
                      <a:r>
                        <a:rPr lang="en-AU" sz="1400" baseline="0" dirty="0" smtClean="0"/>
                        <a:t> rate: 56.2% in 1</a:t>
                      </a:r>
                      <a:r>
                        <a:rPr lang="en-AU" sz="1400" baseline="30000" dirty="0" smtClean="0"/>
                        <a:t>st</a:t>
                      </a:r>
                      <a:r>
                        <a:rPr lang="en-AU" sz="1400" baseline="0" dirty="0" smtClean="0"/>
                        <a:t> year</a:t>
                      </a:r>
                      <a:endParaRPr lang="en-AU" sz="1400" dirty="0" smtClean="0"/>
                    </a:p>
                    <a:p>
                      <a:endParaRPr lang="en-AU" sz="1400" dirty="0"/>
                    </a:p>
                  </a:txBody>
                  <a:tcPr/>
                </a:tc>
              </a:tr>
              <a:tr h="378787">
                <a:tc>
                  <a:txBody>
                    <a:bodyPr/>
                    <a:lstStyle/>
                    <a:p>
                      <a:r>
                        <a:rPr lang="en-AU" sz="1400" dirty="0" smtClean="0"/>
                        <a:t>FIJ 6001</a:t>
                      </a:r>
                    </a:p>
                    <a:p>
                      <a:r>
                        <a:rPr lang="en-AU" sz="1400" dirty="0" smtClean="0"/>
                        <a:t>Establishing a Radiotherapy Centre</a:t>
                      </a:r>
                      <a:endParaRPr lang="en-A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400" dirty="0" smtClean="0"/>
                        <a:t>       2016-2019</a:t>
                      </a:r>
                      <a:endParaRPr lang="en-A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400" dirty="0" smtClean="0"/>
                        <a:t>-Field</a:t>
                      </a:r>
                      <a:r>
                        <a:rPr lang="en-AU" sz="1400" baseline="0" dirty="0" smtClean="0"/>
                        <a:t> of Activity: 26</a:t>
                      </a:r>
                    </a:p>
                    <a:p>
                      <a:r>
                        <a:rPr lang="en-AU" sz="1400" baseline="0" dirty="0" smtClean="0"/>
                        <a:t>-Project in Active Status</a:t>
                      </a:r>
                    </a:p>
                    <a:p>
                      <a:r>
                        <a:rPr lang="en-AU" sz="1400" baseline="0" dirty="0" smtClean="0"/>
                        <a:t>-Implementation rate: 97.93% in 1</a:t>
                      </a:r>
                      <a:r>
                        <a:rPr lang="en-AU" sz="1400" baseline="30000" dirty="0" smtClean="0"/>
                        <a:t>st</a:t>
                      </a:r>
                      <a:r>
                        <a:rPr lang="en-AU" sz="1400" baseline="0" dirty="0" smtClean="0"/>
                        <a:t> year</a:t>
                      </a:r>
                      <a:endParaRPr lang="en-AU" sz="1400" dirty="0"/>
                    </a:p>
                  </a:txBody>
                  <a:tcPr/>
                </a:tc>
              </a:tr>
              <a:tr h="2495840">
                <a:tc>
                  <a:txBody>
                    <a:bodyPr/>
                    <a:lstStyle/>
                    <a:p>
                      <a:r>
                        <a:rPr lang="en-AU" sz="1400" dirty="0" smtClean="0"/>
                        <a:t>FIJ</a:t>
                      </a:r>
                      <a:r>
                        <a:rPr lang="en-AU" sz="1400" baseline="0" dirty="0" smtClean="0"/>
                        <a:t> 7001</a:t>
                      </a:r>
                    </a:p>
                    <a:p>
                      <a:r>
                        <a:rPr lang="en-AU" sz="1400" baseline="0" dirty="0" smtClean="0"/>
                        <a:t>Establishing an Environmental Monitoring Laboratory for the Protection of Marine Coastal Resources in the Context of Mining</a:t>
                      </a:r>
                      <a:endParaRPr lang="en-A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400" dirty="0" smtClean="0"/>
                        <a:t>       2016</a:t>
                      </a:r>
                      <a:r>
                        <a:rPr lang="en-AU" sz="1400" baseline="0" dirty="0" smtClean="0"/>
                        <a:t> – 2019</a:t>
                      </a:r>
                      <a:endParaRPr lang="en-A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400" dirty="0" smtClean="0"/>
                        <a:t>-Field of Activity: 17</a:t>
                      </a:r>
                    </a:p>
                    <a:p>
                      <a:r>
                        <a:rPr lang="en-AU" sz="1400" dirty="0" smtClean="0"/>
                        <a:t>-Project in</a:t>
                      </a:r>
                      <a:r>
                        <a:rPr lang="en-AU" sz="1400" baseline="0" dirty="0" smtClean="0"/>
                        <a:t> Active Status</a:t>
                      </a:r>
                    </a:p>
                    <a:p>
                      <a:r>
                        <a:rPr lang="en-AU" sz="1400" baseline="0" dirty="0" smtClean="0"/>
                        <a:t>-Implementation rate: 58.73% in 1</a:t>
                      </a:r>
                      <a:r>
                        <a:rPr lang="en-AU" sz="1400" baseline="30000" dirty="0" smtClean="0"/>
                        <a:t>st</a:t>
                      </a:r>
                      <a:r>
                        <a:rPr lang="en-AU" sz="1400" baseline="0" dirty="0" smtClean="0"/>
                        <a:t> year</a:t>
                      </a:r>
                      <a:endParaRPr lang="en-AU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729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INTERNATIONAL COOPERATION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sz="2800" dirty="0"/>
          </a:p>
          <a:p>
            <a:r>
              <a:rPr lang="en-US" sz="2400" dirty="0" smtClean="0"/>
              <a:t>Fiji has active collaboration and development cooperation with the following regional agencies in certain areas of nuclear science application and technology apart from IAEA:</a:t>
            </a:r>
          </a:p>
          <a:p>
            <a:endParaRPr lang="en-US" sz="2400" dirty="0"/>
          </a:p>
          <a:p>
            <a:r>
              <a:rPr lang="en-US" sz="2400" dirty="0" smtClean="0"/>
              <a:t>South Pacific Commission (SPC)</a:t>
            </a:r>
          </a:p>
          <a:p>
            <a:endParaRPr lang="en-US" sz="2400" dirty="0"/>
          </a:p>
          <a:p>
            <a:r>
              <a:rPr lang="en-US" sz="2400" dirty="0" smtClean="0"/>
              <a:t>European Union (EU) </a:t>
            </a:r>
          </a:p>
          <a:p>
            <a:endParaRPr lang="en-US" sz="2400" dirty="0"/>
          </a:p>
          <a:p>
            <a:r>
              <a:rPr lang="en-US" sz="2400" dirty="0" smtClean="0"/>
              <a:t>Department of Foreign Aid and Trade, Australia (formerly AusAID) </a:t>
            </a:r>
          </a:p>
          <a:p>
            <a:endParaRPr lang="en-US" sz="2400" dirty="0"/>
          </a:p>
          <a:p>
            <a:r>
              <a:rPr lang="en-US" sz="2400" dirty="0" smtClean="0"/>
              <a:t>New Zealand Agency for International Development (NZAID) </a:t>
            </a:r>
          </a:p>
          <a:p>
            <a:endParaRPr lang="en-US" sz="2400" dirty="0"/>
          </a:p>
          <a:p>
            <a:r>
              <a:rPr lang="en-US" sz="2400" dirty="0" smtClean="0"/>
              <a:t>Japan International Cooperation Agency (JICA)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3518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b="1" dirty="0" smtClean="0"/>
              <a:t>NATIONAL DEVELOPMENT NEEDS/PRIORITIES/PLANS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z="2400" dirty="0" smtClean="0"/>
              <a:t>Fiji’s national development needs and priorities include:</a:t>
            </a:r>
          </a:p>
          <a:p>
            <a:endParaRPr lang="en-US" sz="2400" dirty="0"/>
          </a:p>
          <a:p>
            <a:r>
              <a:rPr lang="en-US" sz="2400" dirty="0" smtClean="0"/>
              <a:t>1. Setting up a proper </a:t>
            </a:r>
            <a:r>
              <a:rPr lang="en-US" sz="2400" dirty="0" smtClean="0">
                <a:solidFill>
                  <a:srgbClr val="00B050"/>
                </a:solidFill>
              </a:rPr>
              <a:t>Radiation Safety Regulatory Infrastructure</a:t>
            </a:r>
          </a:p>
          <a:p>
            <a:pPr marL="0" indent="0">
              <a:buNone/>
            </a:pPr>
            <a:endParaRPr lang="en-US" sz="2400" dirty="0" smtClean="0">
              <a:solidFill>
                <a:srgbClr val="00B050"/>
              </a:solidFill>
            </a:endParaRPr>
          </a:p>
          <a:p>
            <a:r>
              <a:rPr lang="en-US" sz="2400" dirty="0"/>
              <a:t>2</a:t>
            </a:r>
            <a:r>
              <a:rPr lang="en-US" sz="2400" dirty="0" smtClean="0"/>
              <a:t>. Establishment of a </a:t>
            </a:r>
            <a:r>
              <a:rPr lang="en-US" sz="2400" dirty="0" smtClean="0">
                <a:solidFill>
                  <a:srgbClr val="00B050"/>
                </a:solidFill>
              </a:rPr>
              <a:t>Food Safety Laboratory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/>
              <a:t>3</a:t>
            </a:r>
            <a:r>
              <a:rPr lang="en-US" sz="2400" dirty="0" smtClean="0"/>
              <a:t>. Setting up an </a:t>
            </a:r>
            <a:r>
              <a:rPr lang="en-US" sz="2400" dirty="0" smtClean="0">
                <a:solidFill>
                  <a:srgbClr val="00B050"/>
                </a:solidFill>
              </a:rPr>
              <a:t>Environmental Monitoring laboratory</a:t>
            </a:r>
            <a:r>
              <a:rPr lang="en-US" sz="2400" dirty="0" smtClean="0"/>
              <a:t> to control pollutants in the environment, as well as ocean acidification and salination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/>
              <a:t>4</a:t>
            </a:r>
            <a:r>
              <a:rPr lang="en-US" sz="2400" dirty="0" smtClean="0"/>
              <a:t>. </a:t>
            </a:r>
            <a:r>
              <a:rPr lang="en-US" sz="2400" dirty="0" smtClean="0">
                <a:solidFill>
                  <a:srgbClr val="00B050"/>
                </a:solidFill>
              </a:rPr>
              <a:t>Nuclear Medicine facility </a:t>
            </a:r>
            <a:r>
              <a:rPr lang="en-US" sz="2400" dirty="0" smtClean="0"/>
              <a:t>to complement the Radiotherapy Centre</a:t>
            </a:r>
          </a:p>
          <a:p>
            <a:pPr marL="0" indent="0">
              <a:buNone/>
            </a:pPr>
            <a:r>
              <a:rPr lang="en-US" sz="2400" dirty="0" smtClean="0"/>
              <a:t> </a:t>
            </a:r>
            <a:endParaRPr lang="en-US" sz="2400" dirty="0" smtClean="0"/>
          </a:p>
          <a:p>
            <a:r>
              <a:rPr lang="en-US" sz="2400" dirty="0" smtClean="0"/>
              <a:t> </a:t>
            </a:r>
            <a:r>
              <a:rPr lang="en-US" sz="2400" dirty="0"/>
              <a:t>5</a:t>
            </a:r>
            <a:r>
              <a:rPr lang="en-US" sz="2400" dirty="0" smtClean="0"/>
              <a:t>. </a:t>
            </a:r>
            <a:r>
              <a:rPr lang="en-US" sz="2400" dirty="0" smtClean="0">
                <a:solidFill>
                  <a:srgbClr val="00B050"/>
                </a:solidFill>
              </a:rPr>
              <a:t>Water resource management</a:t>
            </a:r>
          </a:p>
          <a:p>
            <a:endParaRPr lang="en-US" sz="2400" dirty="0"/>
          </a:p>
          <a:p>
            <a:r>
              <a:rPr lang="en-US" sz="2400" dirty="0" smtClean="0"/>
              <a:t>6.  </a:t>
            </a:r>
            <a:r>
              <a:rPr lang="en-US" sz="2400" dirty="0" smtClean="0">
                <a:solidFill>
                  <a:srgbClr val="00B050"/>
                </a:solidFill>
              </a:rPr>
              <a:t>Climate change and adaptation studies</a:t>
            </a:r>
          </a:p>
          <a:p>
            <a:endParaRPr lang="en-US" sz="2400" dirty="0">
              <a:solidFill>
                <a:srgbClr val="00B050"/>
              </a:solidFill>
            </a:endParaRPr>
          </a:p>
          <a:p>
            <a:r>
              <a:rPr lang="en-US" sz="2400" dirty="0" smtClean="0">
                <a:solidFill>
                  <a:srgbClr val="00B050"/>
                </a:solidFill>
              </a:rPr>
              <a:t>7. Capacity-building for Project Counterparts (CPs) and National Project Coordinators (NPCs)</a:t>
            </a:r>
            <a:endParaRPr lang="en-US" sz="2400" dirty="0" smtClean="0">
              <a:solidFill>
                <a:srgbClr val="00B050"/>
              </a:solidFill>
            </a:endParaRPr>
          </a:p>
          <a:p>
            <a:endParaRPr lang="en-US" sz="2400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en-US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6771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ACKNOWLEDGEMENTS (Cont’d)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sz="2400" b="1" dirty="0" smtClean="0">
                <a:solidFill>
                  <a:srgbClr val="0070C0"/>
                </a:solidFill>
              </a:rPr>
              <a:t>Vinaka vakalevu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dirty="0" smtClean="0"/>
              <a:t>– which in </a:t>
            </a:r>
            <a:r>
              <a:rPr lang="en-US" sz="2400" dirty="0" smtClean="0"/>
              <a:t>Fijian </a:t>
            </a:r>
            <a:r>
              <a:rPr lang="en-US" sz="2400" dirty="0" smtClean="0"/>
              <a:t>language translates to</a:t>
            </a:r>
            <a:r>
              <a:rPr lang="en-US" dirty="0" smtClean="0"/>
              <a:t>: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THANK YOU VERY MUCH!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80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                           Any questions!!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76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835</TotalTime>
  <Words>1346</Words>
  <Application>Microsoft Office PowerPoint</Application>
  <PresentationFormat>On-screen Show (4:3)</PresentationFormat>
  <Paragraphs>213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Civic</vt:lpstr>
      <vt:lpstr>COUNTRY REPORT ON ASSESSMENT OF NATIONAL NUCLEAR INFRASTRUCTURE – IN FIJI</vt:lpstr>
      <vt:lpstr>OUTLINE OF PRESENTATION</vt:lpstr>
      <vt:lpstr>MAP OF FIJI </vt:lpstr>
      <vt:lpstr>BRIEF STATISTICS ABOUT FIJI</vt:lpstr>
      <vt:lpstr>MAJOR AREAS OF APPLICATION OF RADIATION IN FIJI</vt:lpstr>
      <vt:lpstr>ON INDUSTRIAL APPLICATION OF RADIATION IN FIJI </vt:lpstr>
      <vt:lpstr>MEDICAL APPLICATION OF RADIATION IN FIJI</vt:lpstr>
      <vt:lpstr>LIMITED BRACHYTHERAPY</vt:lpstr>
      <vt:lpstr>CHALLENGES OF LACK OF RADIATION SAFETY INFRASTRUCTURE IN FIJI</vt:lpstr>
      <vt:lpstr> </vt:lpstr>
      <vt:lpstr>ON AGRICULTURE</vt:lpstr>
      <vt:lpstr>ON FORESTS &amp; FISHERIES </vt:lpstr>
      <vt:lpstr>ON ENVIRONMENT</vt:lpstr>
      <vt:lpstr>ON RESEARCH &amp; DEVELOPMENT</vt:lpstr>
      <vt:lpstr>LEGAL FRAMEWORK</vt:lpstr>
      <vt:lpstr>NATIONAL ACTIVITIES</vt:lpstr>
      <vt:lpstr>INVOLVEMENT IN IAEA PROGRAMMES/PROJECTS</vt:lpstr>
      <vt:lpstr>INTERNATIONAL COOPERATION</vt:lpstr>
      <vt:lpstr>NATIONAL DEVELOPMENT NEEDS/PRIORITIES/PLANS</vt:lpstr>
      <vt:lpstr>ACKNOWLEDGEMENTS (Cont’d)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STATUS OF RADIATION SAFETY STRUCTURE IN FIJI</dc:title>
  <dc:creator>ictadmin</dc:creator>
  <cp:lastModifiedBy>ictadmin</cp:lastModifiedBy>
  <cp:revision>150</cp:revision>
  <dcterms:created xsi:type="dcterms:W3CDTF">2014-01-25T00:22:55Z</dcterms:created>
  <dcterms:modified xsi:type="dcterms:W3CDTF">2016-11-23T13:12:16Z</dcterms:modified>
</cp:coreProperties>
</file>